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96" r:id="rId1"/>
  </p:sldMasterIdLst>
  <p:notesMasterIdLst>
    <p:notesMasterId r:id="rId15"/>
  </p:notesMasterIdLst>
  <p:handoutMasterIdLst>
    <p:handoutMasterId r:id="rId16"/>
  </p:handoutMasterIdLst>
  <p:sldIdLst>
    <p:sldId id="401" r:id="rId2"/>
    <p:sldId id="424" r:id="rId3"/>
    <p:sldId id="403" r:id="rId4"/>
    <p:sldId id="427" r:id="rId5"/>
    <p:sldId id="379" r:id="rId6"/>
    <p:sldId id="405" r:id="rId7"/>
    <p:sldId id="406" r:id="rId8"/>
    <p:sldId id="409" r:id="rId9"/>
    <p:sldId id="408" r:id="rId10"/>
    <p:sldId id="407" r:id="rId11"/>
    <p:sldId id="289" r:id="rId12"/>
    <p:sldId id="414" r:id="rId13"/>
    <p:sldId id="415" r:id="rId14"/>
  </p:sldIdLst>
  <p:sldSz cx="12192000" cy="6858000"/>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799" userDrawn="1">
          <p15:clr>
            <a:srgbClr val="A4A3A4"/>
          </p15:clr>
        </p15:guide>
        <p15:guide id="2" pos="91" userDrawn="1">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901"/>
    <a:srgbClr val="66FF66"/>
    <a:srgbClr val="FFFF99"/>
    <a:srgbClr val="FFFFCC"/>
    <a:srgbClr val="333399"/>
    <a:srgbClr val="3366FF"/>
    <a:srgbClr val="FFFF66"/>
    <a:srgbClr val="FF66FF"/>
    <a:srgbClr val="CCFF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41" autoAdjust="0"/>
    <p:restoredTop sz="64520" autoAdjust="0"/>
  </p:normalViewPr>
  <p:slideViewPr>
    <p:cSldViewPr>
      <p:cViewPr varScale="1">
        <p:scale>
          <a:sx n="74" d="100"/>
          <a:sy n="74" d="100"/>
        </p:scale>
        <p:origin x="2154" y="54"/>
      </p:cViewPr>
      <p:guideLst>
        <p:guide orient="horz" pos="799"/>
        <p:guide pos="91"/>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0"/>
    </p:cViewPr>
  </p:sorterViewPr>
  <p:notesViewPr>
    <p:cSldViewPr>
      <p:cViewPr varScale="1">
        <p:scale>
          <a:sx n="80" d="100"/>
          <a:sy n="80" d="100"/>
        </p:scale>
        <p:origin x="4014" y="102"/>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0" cy="720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notesMasters/notesMaster1.xml" Type="http://schemas.openxmlformats.org/officeDocument/2006/relationships/notesMaster"/><Relationship Id="rId16" Target="handoutMasters/handoutMaster1.xml" Type="http://schemas.openxmlformats.org/officeDocument/2006/relationships/handoutMaster"/><Relationship Id="rId17" Target="presProps.xml" Type="http://schemas.openxmlformats.org/officeDocument/2006/relationships/presProps"/><Relationship Id="rId18" Target="viewProps.xml" Type="http://schemas.openxmlformats.org/officeDocument/2006/relationships/viewProps"/><Relationship Id="rId19" Target="theme/theme1.xml" Type="http://schemas.openxmlformats.org/officeDocument/2006/relationships/theme"/><Relationship Id="rId2" Target="slides/slide1.xml" Type="http://schemas.openxmlformats.org/officeDocument/2006/relationships/slide"/><Relationship Id="rId20"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223838" y="403225"/>
            <a:ext cx="6443662"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19" y="4317237"/>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このスライドでは，令和９年度大学入学共通テストの「受験上の配慮案内」のうち，受験上の配慮に関する基本的な事項や配慮の内容について説明します。</a:t>
            </a:r>
            <a:endParaRPr lang="en-US" altLang="ja-JP" dirty="0"/>
          </a:p>
          <a:p>
            <a:endParaRPr lang="en-US" altLang="ja-JP" dirty="0"/>
          </a:p>
          <a:p>
            <a:r>
              <a:rPr lang="ja-JP" altLang="en-US" dirty="0"/>
              <a:t>なお，これ以降，「大学入学共通テスト」を「共通テスト」，「大学入学共通テスト受験案内」を「受験案内」，</a:t>
            </a:r>
            <a:endParaRPr lang="en-US" altLang="ja-JP" dirty="0"/>
          </a:p>
          <a:p>
            <a:r>
              <a:rPr lang="ja-JP" altLang="en-US" dirty="0"/>
              <a:t>「受験上の配慮案内」を「配慮案内」，「大学入学共通テストの出願サイト」を「出願サイト」と呼ばせていただきます。</a:t>
            </a:r>
            <a:endParaRPr kumimoji="1" lang="en-US" altLang="ja-JP" dirty="0"/>
          </a:p>
        </p:txBody>
      </p:sp>
    </p:spTree>
    <p:extLst>
      <p:ext uri="{BB962C8B-B14F-4D97-AF65-F5344CB8AC3E}">
        <p14:creationId xmlns:p14="http://schemas.microsoft.com/office/powerpoint/2010/main" val="4191358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次に，「リスニングにおける試験時間延長の実施方式」についてです。</a:t>
            </a:r>
            <a:endParaRPr lang="en-US" altLang="ja-JP" u="none" dirty="0"/>
          </a:p>
          <a:p>
            <a:r>
              <a:rPr lang="ja-JP" altLang="en-US" u="none" dirty="0"/>
              <a:t>配慮案内の２８ページをご覧ください。</a:t>
            </a:r>
            <a:endParaRPr lang="en-US" altLang="ja-JP" u="none" dirty="0"/>
          </a:p>
          <a:p>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試験時間延長を希望する受験者は，２つあるリスニングの実施方式のうち１つを選択して申請することになります。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２つの実施方式は「連続方式」と「音止め方式」です。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選択した実施方式は，受験上の配慮の申請後には変更できませんので，不明な点がある場合には事前に大学入試センターへお問い合わせください。</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r>
              <a:rPr lang="ja-JP" altLang="en-US" u="none" dirty="0"/>
              <a:t>まず，「連続方式」は，あらかじめ設定された時間配分のとおり問題音声が進行する方式で，音声を途中で止めることはできません。</a:t>
            </a:r>
            <a:endParaRPr lang="en-US" altLang="ja-JP" u="none" dirty="0"/>
          </a:p>
          <a:p>
            <a:endParaRPr lang="en-US" altLang="ja-JP" u="none" dirty="0"/>
          </a:p>
          <a:p>
            <a:r>
              <a:rPr lang="ja-JP" altLang="en-US" u="none" dirty="0"/>
              <a:t>特徴としては，聞き取る英語の音声の後に設けられている問題冊子を読んだり解答したりする空白時間が延長されており，</a:t>
            </a:r>
            <a:endParaRPr lang="en-US" altLang="ja-JP" u="none" dirty="0"/>
          </a:p>
          <a:p>
            <a:r>
              <a:rPr lang="ja-JP" altLang="en-US" u="none" dirty="0"/>
              <a:t>試験の進行について受験者が判断する余地はありませんが，全ての設問を聞き取ることができます。</a:t>
            </a:r>
            <a:endParaRPr lang="en-US" altLang="ja-JP" u="none" dirty="0"/>
          </a:p>
          <a:p>
            <a:endParaRPr lang="en-US" altLang="ja-JP" u="none" dirty="0"/>
          </a:p>
          <a:p>
            <a:r>
              <a:rPr lang="ja-JP" altLang="en-US" u="none" dirty="0"/>
              <a:t>使用機器は，一般受験者と同様に，</a:t>
            </a:r>
            <a:r>
              <a:rPr lang="en-US" altLang="ja-JP" u="none" dirty="0"/>
              <a:t>IC</a:t>
            </a:r>
            <a:r>
              <a:rPr lang="ja-JP" altLang="en-US" u="none" dirty="0"/>
              <a:t>プレーヤーを受験者自身が操作します。</a:t>
            </a:r>
            <a:endParaRPr lang="en-US" altLang="ja-JP" u="none" dirty="0"/>
          </a:p>
          <a:p>
            <a:endParaRPr lang="ja-JP" altLang="en-US" u="none" dirty="0"/>
          </a:p>
          <a:p>
            <a:r>
              <a:rPr lang="ja-JP" altLang="en-US" u="none" dirty="0"/>
              <a:t>次に，「音止め方式」は，</a:t>
            </a:r>
            <a:r>
              <a:rPr lang="en-US" altLang="ja-JP" u="none" dirty="0"/>
              <a:t>CD</a:t>
            </a:r>
            <a:r>
              <a:rPr lang="ja-JP" altLang="en-US" u="none" dirty="0"/>
              <a:t>プレーヤーを使用し，監督者が各設問の聞き取る英語の音声ごとに再生を止め，</a:t>
            </a:r>
            <a:endParaRPr lang="en-US" altLang="ja-JP" u="none" dirty="0"/>
          </a:p>
          <a:p>
            <a:r>
              <a:rPr lang="ja-JP" altLang="en-US" u="none" dirty="0"/>
              <a:t>受験者は音声の停止中に解答する方式です。</a:t>
            </a:r>
            <a:endParaRPr lang="en-US" altLang="ja-JP" u="none" dirty="0"/>
          </a:p>
          <a:p>
            <a:r>
              <a:rPr lang="ja-JP" altLang="en-US" u="none" dirty="0"/>
              <a:t>監督者が，受験者の合図により，次の英語の音声を再生します。</a:t>
            </a:r>
            <a:endParaRPr lang="en-US" altLang="ja-JP" u="none" dirty="0"/>
          </a:p>
          <a:p>
            <a:endParaRPr lang="en-US" altLang="ja-JP" u="none" dirty="0"/>
          </a:p>
          <a:p>
            <a:r>
              <a:rPr lang="ja-JP" altLang="en-US" u="none" dirty="0"/>
              <a:t>特徴としては，どの設問の解答に時間をかけるかを受験者が自分で判断できますが，</a:t>
            </a:r>
            <a:endParaRPr lang="en-US" altLang="ja-JP" u="none" dirty="0"/>
          </a:p>
          <a:p>
            <a:r>
              <a:rPr lang="ja-JP" altLang="en-US" u="none" dirty="0"/>
              <a:t>特定の設問に時間をかけすぎると時間切れとなり，最後まで設問を聞き取れない場合があります。</a:t>
            </a:r>
            <a:endParaRPr lang="en-US" altLang="ja-JP" u="none" dirty="0"/>
          </a:p>
          <a:p>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なお，どちらの方式でも，聞き取る英語の音声の再生時間は，一般受験者と同じです。</a:t>
            </a:r>
            <a:endParaRPr lang="en-US" altLang="ja-JP" u="none" dirty="0"/>
          </a:p>
          <a:p>
            <a:endParaRPr lang="ja-JP" altLang="en-US"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各方式の音声のサンプルは，大学入試センターのウェブサイトに掲載しています。</a:t>
            </a:r>
            <a:endParaRPr kumimoji="1" lang="en-US" altLang="ja-JP" u="none" dirty="0"/>
          </a:p>
        </p:txBody>
      </p:sp>
    </p:spTree>
    <p:extLst>
      <p:ext uri="{BB962C8B-B14F-4D97-AF65-F5344CB8AC3E}">
        <p14:creationId xmlns:p14="http://schemas.microsoft.com/office/powerpoint/2010/main" val="1395042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3"/>
          <p:cNvSpPr>
            <a:spLocks noGrp="1" noChangeArrowheads="1"/>
          </p:cNvSpPr>
          <p:nvPr>
            <p:ph type="body" idx="1"/>
          </p:nvPr>
        </p:nvSpPr>
        <p:spPr>
          <a:xfrm>
            <a:off x="451601" y="3529669"/>
            <a:ext cx="6079724" cy="6120000"/>
          </a:xfrm>
        </p:spPr>
        <p:txBody>
          <a:bodyPr/>
          <a:lstStyle/>
          <a:p>
            <a:r>
              <a:rPr lang="ja-JP" altLang="en-US" u="none" dirty="0"/>
              <a:t>次に，「出願後の不慮の事故等による受験上の配慮」についてです。
配慮案内の３５ページをご覧ください。</a:t>
            </a:r>
            <a:endParaRPr lang="en-US" altLang="ja-JP" u="none" dirty="0"/>
          </a:p>
          <a:p>
            <a:r>
              <a:rPr lang="ja-JP" altLang="en-US" u="none" dirty="0"/>
              <a:t>
受験上の配慮の申請については，出願の締切とともに申請を締め切りますが，</a:t>
            </a:r>
            <a:endParaRPr lang="en-US" altLang="ja-JP" u="none" dirty="0"/>
          </a:p>
          <a:p>
            <a:r>
              <a:rPr lang="ja-JP" altLang="en-US" u="none" dirty="0"/>
              <a:t>出願後に不慮の事故等のため，受験上の配慮が必要になった場合は，申請することができます。</a:t>
            </a:r>
            <a:endParaRPr lang="en-US" altLang="ja-JP" u="none" dirty="0"/>
          </a:p>
          <a:p>
            <a:r>
              <a:rPr lang="ja-JP" altLang="en-US" u="none" dirty="0"/>
              <a:t>具体的には，出願後に事故にあった，怪我をした，病気にかかった，症状が悪化した等により受験上の配慮が必要になった場合が該当します。
申請する場合は，志願者本人又は代理人が，受験票に記載された「問合せ大学」に事前連絡の上，「問合せ大学」の窓口で申請してください。</a:t>
            </a:r>
            <a:endParaRPr lang="en-US" altLang="ja-JP" u="none" dirty="0"/>
          </a:p>
          <a:p>
            <a:r>
              <a:rPr lang="ja-JP" altLang="en-US" u="none" dirty="0"/>
              <a:t>申請受付期間は令和８年１２月１０日（木）から令和９年１月１２日（火）の１７時までです。</a:t>
            </a:r>
            <a:endParaRPr lang="en-US" altLang="ja-JP" u="none" dirty="0"/>
          </a:p>
          <a:p>
            <a:endParaRPr lang="en-US" altLang="ja-JP" u="none" dirty="0"/>
          </a:p>
          <a:p>
            <a:r>
              <a:rPr lang="ja-JP" altLang="en-US" u="none" dirty="0"/>
              <a:t>なお，この申請は申請する理由が出願後に発生した場合に限り行うことができます。出願時までに申請すべき内容であった場合には対象となりません。</a:t>
            </a:r>
            <a:endParaRPr lang="en-US" altLang="ja-JP" u="none" dirty="0"/>
          </a:p>
          <a:p>
            <a:endParaRPr lang="en-US" altLang="ja-JP" u="none" dirty="0"/>
          </a:p>
          <a:p>
            <a:r>
              <a:rPr kumimoji="1" lang="ja-JP" altLang="en-US" sz="1200" b="0" i="0" u="none" strike="noStrike" kern="1200" baseline="0" dirty="0">
                <a:solidFill>
                  <a:schemeClr val="tx1"/>
                </a:solidFill>
                <a:latin typeface="Arial" charset="0"/>
                <a:ea typeface="ＭＳ Ｐ明朝" pitchFamily="18" charset="-128"/>
                <a:cs typeface="+mn-cs"/>
              </a:rPr>
              <a:t>また，この申請は，受験票に表示された試験場で実施するため，</a:t>
            </a:r>
            <a:endParaRPr kumimoji="1" lang="en-US" altLang="ja-JP" sz="1200" b="0" i="0" u="none" strike="noStrike" kern="1200" baseline="0" dirty="0">
              <a:solidFill>
                <a:schemeClr val="tx1"/>
              </a:solidFill>
              <a:latin typeface="Arial" charset="0"/>
              <a:ea typeface="ＭＳ Ｐ明朝" pitchFamily="18" charset="-128"/>
              <a:cs typeface="+mn-cs"/>
            </a:endParaRPr>
          </a:p>
          <a:p>
            <a:r>
              <a:rPr kumimoji="1" lang="ja-JP" altLang="en-US" sz="1200" b="0" i="0" u="none" strike="noStrike" kern="1200" baseline="0" dirty="0">
                <a:solidFill>
                  <a:schemeClr val="tx1"/>
                </a:solidFill>
                <a:latin typeface="Arial" charset="0"/>
                <a:ea typeface="ＭＳ Ｐ明朝" pitchFamily="18" charset="-128"/>
                <a:cs typeface="+mn-cs"/>
              </a:rPr>
              <a:t>試験直前の申請や，試験場の設備等の状況により，申請内容への対応ができないような場合には，</a:t>
            </a:r>
          </a:p>
          <a:p>
            <a:r>
              <a:rPr kumimoji="1" lang="ja-JP" altLang="en-US" sz="1200" b="0" i="0" u="none" strike="noStrike" kern="1200" baseline="0" dirty="0">
                <a:solidFill>
                  <a:schemeClr val="tx1"/>
                </a:solidFill>
                <a:latin typeface="Arial" charset="0"/>
                <a:ea typeface="ＭＳ Ｐ明朝" pitchFamily="18" charset="-128"/>
                <a:cs typeface="+mn-cs"/>
              </a:rPr>
              <a:t>希望する配慮が行えないことがあります。</a:t>
            </a:r>
            <a:endParaRPr lang="en-US" altLang="ja-JP" u="none" dirty="0"/>
          </a:p>
        </p:txBody>
      </p:sp>
      <p:sp>
        <p:nvSpPr>
          <p:cNvPr id="7" name="スライド イメージ プレースホルダー 6"/>
          <p:cNvSpPr>
            <a:spLocks noGrp="1" noRot="1" noChangeAspect="1"/>
          </p:cNvSpPr>
          <p:nvPr>
            <p:ph type="sldImg"/>
          </p:nvPr>
        </p:nvSpPr>
        <p:spPr>
          <a:xfrm>
            <a:off x="731838" y="403225"/>
            <a:ext cx="5427662" cy="3054350"/>
          </a:xfrm>
        </p:spPr>
      </p:sp>
    </p:spTree>
    <p:extLst>
      <p:ext uri="{BB962C8B-B14F-4D97-AF65-F5344CB8AC3E}">
        <p14:creationId xmlns:p14="http://schemas.microsoft.com/office/powerpoint/2010/main" val="4089449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次に，「志望大学への事前相談」についてです。
配慮案内の３６ページをご覧ください。</a:t>
            </a:r>
            <a:endParaRPr lang="en-US" altLang="ja-JP" dirty="0"/>
          </a:p>
          <a:p>
            <a:r>
              <a:rPr lang="ja-JP" altLang="en-US" dirty="0"/>
              <a:t>
病気・負傷や障害等の種類や程度によっては，各大学が実施する教科・科目に係る個別テスト等や，入学後の大学生活等で配慮が必要になることがあります。</a:t>
            </a:r>
            <a:endParaRPr lang="en-US" altLang="ja-JP" dirty="0"/>
          </a:p>
          <a:p>
            <a:r>
              <a:rPr lang="ja-JP" altLang="en-US" dirty="0"/>
              <a:t>別途，志望大学が定めている期日までに，志望大学に相談してください。</a:t>
            </a:r>
            <a:endParaRPr lang="en-US" altLang="ja-JP" dirty="0"/>
          </a:p>
          <a:p>
            <a:r>
              <a:rPr lang="ja-JP" altLang="en-US" dirty="0"/>
              <a:t>なお，共通テストの受験上の配慮の申請を行っただけでは，各大学が実施する教科・科目に係る個別テスト等で受験上の配慮を申請したことにはなりません。</a:t>
            </a:r>
            <a:endParaRPr lang="en-US" altLang="ja-JP" dirty="0"/>
          </a:p>
          <a:p>
            <a:endParaRPr kumimoji="1" lang="en-US" altLang="ja-JP" dirty="0"/>
          </a:p>
          <a:p>
            <a:r>
              <a:rPr kumimoji="1" lang="ja-JP" altLang="en-US" dirty="0"/>
              <a:t>また，「リスニングの免除」が許可された場合は，リスニングを免除した旨を大学入試センターから志望大学へ提供しますが，</a:t>
            </a:r>
            <a:endParaRPr kumimoji="1" lang="en-US" altLang="ja-JP" dirty="0"/>
          </a:p>
          <a:p>
            <a:r>
              <a:rPr kumimoji="1" lang="ja-JP" altLang="en-US" dirty="0"/>
              <a:t>リーディングを含めた英語の成績の取り扱いについては，志望大学に確認してください。</a:t>
            </a:r>
            <a:endParaRPr kumimoji="1" lang="en-US" altLang="ja-JP" dirty="0"/>
          </a:p>
        </p:txBody>
      </p:sp>
    </p:spTree>
    <p:extLst>
      <p:ext uri="{BB962C8B-B14F-4D97-AF65-F5344CB8AC3E}">
        <p14:creationId xmlns:p14="http://schemas.microsoft.com/office/powerpoint/2010/main" val="1954914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最後に，「受験上の配慮に関する事前相談」について，ご案内します。
大学入試センターでは，共通テストの受験上の配慮に関する事前相談を随時受け付けています。</a:t>
            </a:r>
            <a:endParaRPr lang="en-US" altLang="ja-JP" dirty="0"/>
          </a:p>
          <a:p>
            <a:r>
              <a:rPr lang="ja-JP" altLang="en-US" dirty="0"/>
              <a:t>
また，よくある質問と回答については，配慮案内の３０ページと４８ページのほか，大学入試センターのウェブサイトにも掲載していますので，ご参照ください。</a:t>
            </a:r>
            <a:endParaRPr lang="en-US" altLang="ja-JP" dirty="0"/>
          </a:p>
          <a:p>
            <a:endParaRPr lang="en-US" altLang="ja-JP" dirty="0"/>
          </a:p>
          <a:p>
            <a:r>
              <a:rPr lang="ja-JP" altLang="en-US" dirty="0"/>
              <a:t>以上で「Ⅰ　概要」についての説明を終わります。
受験上の配慮の申請や通知書については，「Ⅱ　申請方法及び通知書」のスライドを，　</a:t>
            </a:r>
            <a:endParaRPr lang="en-US" altLang="ja-JP" dirty="0"/>
          </a:p>
          <a:p>
            <a:r>
              <a:rPr lang="ja-JP" altLang="en-US" dirty="0"/>
              <a:t>申請書類の記入方法等については，「</a:t>
            </a:r>
            <a:r>
              <a:rPr lang="en-US" altLang="ja-JP" dirty="0"/>
              <a:t>Ⅲ</a:t>
            </a:r>
            <a:r>
              <a:rPr lang="ja-JP" altLang="en-US" dirty="0"/>
              <a:t>　申請書類作成上の留意点」のスライドをご覧ください。</a:t>
            </a:r>
            <a:endParaRPr kumimoji="1" lang="en-US" altLang="ja-JP" dirty="0"/>
          </a:p>
        </p:txBody>
      </p:sp>
    </p:spTree>
    <p:extLst>
      <p:ext uri="{BB962C8B-B14F-4D97-AF65-F5344CB8AC3E}">
        <p14:creationId xmlns:p14="http://schemas.microsoft.com/office/powerpoint/2010/main" val="698951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a:t>
            </a:r>
            <a:r>
              <a:rPr lang="en-US" altLang="ja-JP" dirty="0"/>
              <a:t>Ⅰ</a:t>
            </a:r>
            <a:r>
              <a:rPr lang="ja-JP" altLang="en-US" dirty="0"/>
              <a:t>　概要」では，スライドに示している４項目７点の内容について，説明します。</a:t>
            </a:r>
            <a:endParaRPr lang="en-US" altLang="ja-JP" dirty="0"/>
          </a:p>
          <a:p>
            <a:endParaRPr kumimoji="1" lang="ja-JP" altLang="en-US" dirty="0"/>
          </a:p>
        </p:txBody>
      </p:sp>
    </p:spTree>
    <p:extLst>
      <p:ext uri="{BB962C8B-B14F-4D97-AF65-F5344CB8AC3E}">
        <p14:creationId xmlns:p14="http://schemas.microsoft.com/office/powerpoint/2010/main" val="3138477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はじめに，「受験上の配慮について」の概要です。
配慮案内の表紙の裏のページをご覧ください。</a:t>
            </a:r>
            <a:endParaRPr lang="en-US" altLang="ja-JP" u="none" dirty="0"/>
          </a:p>
          <a:p>
            <a:endParaRPr lang="en-US" altLang="ja-JP" u="none" dirty="0"/>
          </a:p>
          <a:p>
            <a:r>
              <a:rPr lang="ja-JP" altLang="en-US" u="none" dirty="0"/>
              <a:t>共通テストにおいては，病気・負傷や障害等のために，受験に際して配慮を希望する志願者に対し，個々の症状や状態等に応じた受験上の配慮を行います。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受験上の配慮事項については，高等学校等での配慮の実施状況，障害等の種類や程度にかかわらず，必要に応じて申請することができます。</a:t>
            </a:r>
            <a:endParaRPr lang="en-US" altLang="ja-JP" u="none" dirty="0"/>
          </a:p>
          <a:p>
            <a:endParaRPr lang="en-US" altLang="ja-JP" u="none" dirty="0"/>
          </a:p>
          <a:p>
            <a:r>
              <a:rPr lang="ja-JP" altLang="en-US" u="none" dirty="0"/>
              <a:t>なお，申請された配慮事項については，大学入試センターに設置した，医師や特別支援教育の専門家で構成する委員会において，</a:t>
            </a:r>
            <a:endParaRPr lang="en-US" altLang="ja-JP" u="none" dirty="0"/>
          </a:p>
          <a:p>
            <a:r>
              <a:rPr lang="ja-JP" altLang="en-US" u="none" dirty="0"/>
              <a:t>個々の症状や状態等を総合的に判断のうえ審査を行い，配慮事項を決定します。</a:t>
            </a:r>
            <a:endParaRPr lang="en-US" altLang="ja-JP" u="none" dirty="0"/>
          </a:p>
          <a:p>
            <a:r>
              <a:rPr lang="ja-JP" altLang="en-US" u="none" dirty="0"/>
              <a:t>
そのため，審査の結果，申請した配慮事項が許可されない場合もありますので，ご承知おきください。</a:t>
            </a:r>
            <a:endParaRPr lang="en-US" altLang="ja-JP" u="none" dirty="0"/>
          </a:p>
          <a:p>
            <a:endParaRPr lang="en-US" altLang="ja-JP" u="none" dirty="0"/>
          </a:p>
        </p:txBody>
      </p:sp>
    </p:spTree>
    <p:extLst>
      <p:ext uri="{BB962C8B-B14F-4D97-AF65-F5344CB8AC3E}">
        <p14:creationId xmlns:p14="http://schemas.microsoft.com/office/powerpoint/2010/main" val="2717789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次に，「申請書類の入手・送付方法」についてです。</a:t>
            </a:r>
            <a:endParaRPr kumimoji="1" lang="en-US" altLang="ja-JP" u="none" dirty="0"/>
          </a:p>
          <a:p>
            <a:endParaRPr kumimoji="1" lang="en-US" altLang="ja-JP" u="none" dirty="0"/>
          </a:p>
          <a:p>
            <a:r>
              <a:rPr kumimoji="1" lang="ja-JP" altLang="en-US" u="none" dirty="0"/>
              <a:t>申請書類は，申請に際して必須となる「</a:t>
            </a:r>
            <a:r>
              <a:rPr kumimoji="1" lang="en-US" altLang="ja-JP" u="none" dirty="0"/>
              <a:t>【A】</a:t>
            </a:r>
            <a:r>
              <a:rPr kumimoji="1" lang="ja-JP" altLang="en-US" u="none" dirty="0"/>
              <a:t>受験上の配慮申請書」，「</a:t>
            </a:r>
            <a:r>
              <a:rPr kumimoji="1" lang="en-US" altLang="ja-JP" u="none" dirty="0"/>
              <a:t>【B】</a:t>
            </a:r>
            <a:r>
              <a:rPr kumimoji="1" lang="ja-JP" altLang="en-US" u="none" dirty="0"/>
              <a:t>診断書」，「</a:t>
            </a:r>
            <a:r>
              <a:rPr kumimoji="1" lang="en-US" altLang="ja-JP" u="none" dirty="0"/>
              <a:t>【C】</a:t>
            </a:r>
            <a:r>
              <a:rPr kumimoji="1" lang="ja-JP" altLang="en-US" u="none" dirty="0"/>
              <a:t>状況報告書」の３点があります。</a:t>
            </a:r>
            <a:endParaRPr kumimoji="1" lang="en-US" altLang="ja-JP" u="none" dirty="0"/>
          </a:p>
          <a:p>
            <a:endParaRPr kumimoji="1" lang="en-US" altLang="ja-JP" u="none" dirty="0"/>
          </a:p>
          <a:p>
            <a:r>
              <a:rPr kumimoji="1" lang="ja-JP" altLang="en-US" u="none" dirty="0"/>
              <a:t>申請書類の様式は，志願者が各自でダウンロード・印刷します。</a:t>
            </a:r>
            <a:endParaRPr kumimoji="1" lang="en-US" altLang="ja-JP" u="none" dirty="0"/>
          </a:p>
          <a:p>
            <a:endParaRPr kumimoji="1" lang="en-US" altLang="ja-JP" u="none" dirty="0"/>
          </a:p>
          <a:p>
            <a:r>
              <a:rPr kumimoji="1" lang="ja-JP" altLang="en-US" u="none" dirty="0"/>
              <a:t>各申請書類の様式の入手方法ですが，「</a:t>
            </a:r>
            <a:r>
              <a:rPr kumimoji="1" lang="en-US" altLang="ja-JP" u="none" dirty="0"/>
              <a:t>【A】</a:t>
            </a:r>
            <a:r>
              <a:rPr kumimoji="1" lang="ja-JP" altLang="en-US" u="none" dirty="0"/>
              <a:t>受験上の配慮申請書」は出願サイトのマイページからのみダウンロードすることができます。</a:t>
            </a:r>
            <a:endParaRPr kumimoji="1" lang="en-US" altLang="ja-JP" u="none" dirty="0"/>
          </a:p>
          <a:p>
            <a:r>
              <a:rPr kumimoji="1" lang="ja-JP" altLang="en-US" u="none" dirty="0"/>
              <a:t>「</a:t>
            </a:r>
            <a:r>
              <a:rPr kumimoji="1" lang="en-US" altLang="ja-JP" u="none" dirty="0"/>
              <a:t>【B】</a:t>
            </a:r>
            <a:r>
              <a:rPr kumimoji="1" lang="ja-JP" altLang="en-US" u="none" dirty="0"/>
              <a:t>診断書」及び「</a:t>
            </a:r>
            <a:r>
              <a:rPr kumimoji="1" lang="en-US" altLang="ja-JP" u="none" dirty="0"/>
              <a:t>【C】</a:t>
            </a:r>
            <a:r>
              <a:rPr kumimoji="1" lang="ja-JP" altLang="en-US" u="none" dirty="0"/>
              <a:t>状況報告書」は次の２つの入手方法があります。</a:t>
            </a:r>
            <a:endParaRPr kumimoji="1" lang="en-US" altLang="ja-JP" u="none" dirty="0"/>
          </a:p>
          <a:p>
            <a:endParaRPr kumimoji="1" lang="en-US" altLang="ja-JP" u="none" dirty="0"/>
          </a:p>
          <a:p>
            <a:r>
              <a:rPr kumimoji="1" lang="ja-JP" altLang="en-US" u="none" dirty="0"/>
              <a:t>１つ目が，出願サイトのマイページからダウンロードする方法</a:t>
            </a:r>
            <a:endParaRPr kumimoji="1" lang="en-US" altLang="ja-JP" u="none" dirty="0"/>
          </a:p>
          <a:p>
            <a:r>
              <a:rPr kumimoji="1" lang="ja-JP" altLang="en-US" u="none" dirty="0"/>
              <a:t>２つ目が，大学入試センターのウェブサイトからダウンロードする方法です。</a:t>
            </a:r>
            <a:endParaRPr kumimoji="1" lang="en-US" altLang="ja-JP" u="none" dirty="0"/>
          </a:p>
          <a:p>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なお，大学入試センターのウェブサイトには「</a:t>
            </a:r>
            <a:r>
              <a:rPr kumimoji="1" lang="en-US" altLang="ja-JP" u="none" dirty="0"/>
              <a:t>【B】</a:t>
            </a:r>
            <a:r>
              <a:rPr kumimoji="1" lang="ja-JP" altLang="en-US" u="none" dirty="0"/>
              <a:t>診断書」及び「</a:t>
            </a:r>
            <a:r>
              <a:rPr kumimoji="1" lang="en-US" altLang="ja-JP" u="none" dirty="0"/>
              <a:t>【C】</a:t>
            </a:r>
            <a:r>
              <a:rPr kumimoji="1" lang="ja-JP" altLang="en-US" u="none" dirty="0"/>
              <a:t>状況報告書」の</a:t>
            </a:r>
            <a:r>
              <a:rPr kumimoji="1" lang="en-US" altLang="ja-JP" u="none" dirty="0"/>
              <a:t>Word</a:t>
            </a:r>
            <a:r>
              <a:rPr kumimoji="1" lang="ja-JP" altLang="en-US" u="none" dirty="0"/>
              <a:t>様式も掲載しておりますので，必要に応じてご使用ください。</a:t>
            </a:r>
            <a:endParaRPr kumimoji="1" lang="en-US" altLang="ja-JP" u="none" dirty="0"/>
          </a:p>
          <a:p>
            <a:endParaRPr kumimoji="1" lang="en-US" altLang="ja-JP" u="none" dirty="0"/>
          </a:p>
          <a:p>
            <a:r>
              <a:rPr kumimoji="1" lang="ja-JP" altLang="en-US" u="none" dirty="0"/>
              <a:t>また，令和８年度共通テストから</a:t>
            </a:r>
            <a:r>
              <a:rPr kumimoji="1" lang="en-US" altLang="ja-JP" u="none" dirty="0"/>
              <a:t>Web</a:t>
            </a:r>
            <a:r>
              <a:rPr kumimoji="1" lang="ja-JP" altLang="en-US" u="none" dirty="0"/>
              <a:t>出願となりましたが，「受験上の配慮」を希望する場合は，</a:t>
            </a:r>
            <a:endParaRPr kumimoji="1" lang="en-US" altLang="ja-JP" u="none" dirty="0"/>
          </a:p>
          <a:p>
            <a:r>
              <a:rPr kumimoji="1" lang="ja-JP" altLang="en-US" u="none" dirty="0"/>
              <a:t>出願手続きとは別に申請書類を大学入試センターに郵送する必要があります。</a:t>
            </a:r>
            <a:endParaRPr kumimoji="1" lang="en-US" altLang="ja-JP" u="none" dirty="0"/>
          </a:p>
          <a:p>
            <a:endParaRPr kumimoji="1" lang="en-US" altLang="ja-JP" u="none" dirty="0"/>
          </a:p>
          <a:p>
            <a:r>
              <a:rPr kumimoji="1" lang="ja-JP" altLang="en-US" u="none" dirty="0"/>
              <a:t>郵送にあたっては，学校で取りまとめて郵送しても，申請者個人で郵送しても差し支えありません。</a:t>
            </a:r>
            <a:endParaRPr kumimoji="1" lang="en-US" altLang="ja-JP" u="none" dirty="0"/>
          </a:p>
        </p:txBody>
      </p:sp>
    </p:spTree>
    <p:extLst>
      <p:ext uri="{BB962C8B-B14F-4D97-AF65-F5344CB8AC3E}">
        <p14:creationId xmlns:p14="http://schemas.microsoft.com/office/powerpoint/2010/main" val="129983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 イメージ プレースホルダー 9"/>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742B0D5-D33C-4129-9974-307858389608}"/>
              </a:ext>
            </a:extLst>
          </p:cNvPr>
          <p:cNvSpPr>
            <a:spLocks noGrp="1"/>
          </p:cNvSpPr>
          <p:nvPr>
            <p:ph type="body" sz="quarter" idx="3"/>
          </p:nvPr>
        </p:nvSpPr>
        <p:spPr>
          <a:xfrm>
            <a:off x="451600" y="4315534"/>
            <a:ext cx="6109205" cy="5046135"/>
          </a:xfrm>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次に，「申請等の主な流れ」です。</a:t>
            </a: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志願者は，まず「①配慮案内の確認」をしてください。</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配慮案内は，大学入試センターのウェブサイトから入手してください。</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テレメール進学サイトによる「印刷・発送サービス」を利用し，冊子を入手することも可能です。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配慮案内の確認をしたら，出願サイトで「②マイページの作成」をします。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マイページの作成は，７月１日（水）の１０時から行うことができます。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ja-JP" altLang="en-US"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その後，マイページ等から申請書類を入手・作成のうえ，申請期間内に「③受験上の配慮申請」を行います。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「受験上の配慮申請」には，２つの申請時期があり，</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７月１日（水）から８月２８日（金）（必着）の期間を第１期，</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８月３１日（月）から１０月２日（金）（必着）の期間を第２期としています。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この２つの申請時期のいずれかの期間内に「受験上の配慮申請」を行ってください。</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ja-JP" altLang="en-US"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大学入試センターでは，志願者から提出された書類により審査を行い，審査結果を「④審査結果通知書」により通知します。</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ja-JP" altLang="en-US"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この「審査結果通知書」の送付時期ですが，「受験上の配慮申請」の申請時期により異なります。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第１期に申請した場合は出願期間中となる９月２４日（木）までに送付し，第２期に申請した場合は１１月下旬に送付します。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ja-JP" altLang="en-US"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また，１２月上旬から中旬に，受験番号なども記載された「⑤決定通知書」を送付します。</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ja-JP" altLang="en-US"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志願者は試験当日，受験票と一緒に「⑤決定通知書」を，試験場に持参のうえで受験することになります。</a:t>
            </a:r>
            <a:endParaRPr lang="en-US" altLang="ja-JP" sz="1200" u="none" dirty="0">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1358635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次に，「受験上の配慮事項」についてです。
配慮案内の</a:t>
            </a:r>
            <a:r>
              <a:rPr lang="ja-JP" altLang="en-US" u="none" dirty="0">
                <a:solidFill>
                  <a:schemeClr val="tx1"/>
                </a:solidFill>
              </a:rPr>
              <a:t>１０</a:t>
            </a:r>
            <a:r>
              <a:rPr lang="ja-JP" altLang="en-US" u="none" dirty="0"/>
              <a:t>ページをご覧ください。</a:t>
            </a:r>
            <a:endParaRPr lang="en-US" altLang="ja-JP" u="none" dirty="0"/>
          </a:p>
          <a:p>
            <a:r>
              <a:rPr lang="ja-JP" altLang="en-US" u="none" dirty="0"/>
              <a:t>ここでは，「希望する配慮事項」についての確認方法等を説明します。</a:t>
            </a:r>
            <a:endParaRPr lang="en-US" altLang="ja-JP" u="none" dirty="0"/>
          </a:p>
          <a:p>
            <a:r>
              <a:rPr lang="ja-JP" altLang="en-US" u="none" dirty="0"/>
              <a:t>
希望する配慮事項について，まず１０ページの「</a:t>
            </a:r>
            <a:r>
              <a:rPr lang="en-US" altLang="ja-JP" u="none" dirty="0"/>
              <a:t>3-1</a:t>
            </a:r>
            <a:r>
              <a:rPr lang="ja-JP" altLang="en-US" u="none" dirty="0"/>
              <a:t>　主な配慮事項」の表を確認してください。
「</a:t>
            </a:r>
            <a:r>
              <a:rPr lang="en-US" altLang="ja-JP" u="none" dirty="0"/>
              <a:t>3-1</a:t>
            </a:r>
            <a:r>
              <a:rPr lang="ja-JP" altLang="en-US" u="none" dirty="0"/>
              <a:t>　主な配慮事項」に記載がない場合，２３ページから２５ページに「</a:t>
            </a:r>
            <a:r>
              <a:rPr lang="en-US" altLang="ja-JP" u="none" dirty="0"/>
              <a:t>3-2</a:t>
            </a:r>
            <a:r>
              <a:rPr lang="ja-JP" altLang="en-US" u="none" dirty="0"/>
              <a:t>　その他の配慮事項」として，</a:t>
            </a:r>
            <a:endParaRPr lang="en-US" altLang="ja-JP" u="none" dirty="0"/>
          </a:p>
          <a:p>
            <a:r>
              <a:rPr lang="ja-JP" altLang="en-US" u="none" dirty="0"/>
              <a:t>配慮内容ごとに①～⑤に分けて一覧を掲載していますので，確認してください。
</a:t>
            </a:r>
            <a:r>
              <a:rPr lang="ja-JP" altLang="en-US" u="none" dirty="0">
                <a:solidFill>
                  <a:schemeClr val="accent4"/>
                </a:solidFill>
              </a:rPr>
              <a:t>「</a:t>
            </a:r>
            <a:r>
              <a:rPr lang="en-US" altLang="ja-JP" u="none" dirty="0">
                <a:solidFill>
                  <a:schemeClr val="accent4"/>
                </a:solidFill>
              </a:rPr>
              <a:t>3-1</a:t>
            </a:r>
            <a:r>
              <a:rPr lang="ja-JP" altLang="en-US" u="none" dirty="0">
                <a:solidFill>
                  <a:schemeClr val="accent4"/>
                </a:solidFill>
              </a:rPr>
              <a:t>　主な配慮事項」「</a:t>
            </a:r>
            <a:r>
              <a:rPr lang="en-US" altLang="ja-JP" u="none" dirty="0">
                <a:solidFill>
                  <a:schemeClr val="accent4"/>
                </a:solidFill>
              </a:rPr>
              <a:t>3-2</a:t>
            </a:r>
            <a:r>
              <a:rPr lang="ja-JP" altLang="en-US" u="none" dirty="0">
                <a:solidFill>
                  <a:schemeClr val="accent4"/>
                </a:solidFill>
              </a:rPr>
              <a:t>　その他の配慮事項」に記載がない場合は，２６ページの「</a:t>
            </a:r>
            <a:r>
              <a:rPr lang="en-US" altLang="ja-JP" u="none" dirty="0">
                <a:solidFill>
                  <a:schemeClr val="accent4"/>
                </a:solidFill>
              </a:rPr>
              <a:t>3-3</a:t>
            </a:r>
            <a:r>
              <a:rPr lang="ja-JP" altLang="en-US" u="none" dirty="0">
                <a:solidFill>
                  <a:schemeClr val="accent4"/>
                </a:solidFill>
              </a:rPr>
              <a:t>　事前相談が必要な配慮事項」に該当し，</a:t>
            </a:r>
            <a:endParaRPr lang="en-US" altLang="ja-JP" u="none" dirty="0">
              <a:solidFill>
                <a:schemeClr val="accent4"/>
              </a:solidFill>
            </a:endParaRPr>
          </a:p>
          <a:p>
            <a:r>
              <a:rPr lang="ja-JP" altLang="en-US" u="none" dirty="0">
                <a:solidFill>
                  <a:schemeClr val="accent4"/>
                </a:solidFill>
              </a:rPr>
              <a:t>事前相談が必要ですので大学入試センターへご相談ください。</a:t>
            </a:r>
            <a:endParaRPr lang="en-US" altLang="ja-JP" u="none" dirty="0">
              <a:solidFill>
                <a:schemeClr val="accent4"/>
              </a:solidFill>
            </a:endParaRPr>
          </a:p>
          <a:p>
            <a:endParaRPr lang="en-US" altLang="ja-JP" u="none" dirty="0">
              <a:solidFill>
                <a:schemeClr val="accent4"/>
              </a:solidFill>
            </a:endParaRPr>
          </a:p>
          <a:p>
            <a:r>
              <a:rPr lang="ja-JP" altLang="en-US" u="none" dirty="0"/>
              <a:t>また，２６ページには「</a:t>
            </a:r>
            <a:r>
              <a:rPr lang="en-US" altLang="ja-JP" u="none" dirty="0"/>
              <a:t>3-4</a:t>
            </a:r>
            <a:r>
              <a:rPr lang="ja-JP" altLang="en-US" u="none" dirty="0"/>
              <a:t>　受験上の配慮を申請せずに使用できるもの」と「</a:t>
            </a:r>
            <a:r>
              <a:rPr lang="en-US" altLang="ja-JP" u="none" dirty="0"/>
              <a:t>3-5</a:t>
            </a:r>
            <a:r>
              <a:rPr lang="ja-JP" altLang="en-US" u="none" dirty="0"/>
              <a:t>　重症化リスクの高い基礎疾患等を有する場合」を掲載しています。</a:t>
            </a:r>
            <a:endParaRPr lang="en-US" altLang="ja-JP" u="none" dirty="0"/>
          </a:p>
          <a:p>
            <a:endParaRPr lang="en-US" altLang="ja-JP" u="none" dirty="0"/>
          </a:p>
          <a:p>
            <a:r>
              <a:rPr lang="ja-JP" altLang="en-US" u="none" dirty="0"/>
              <a:t>なお，共通テストの試験場は，トイレなどの設備の関係上，「男性のみの試験場」や「女性のみの試験場」が存在します。
トランスジェンダーなどの理由により，男性のみ・女性のみの試験場では受験が困難な場合は，大学入試センターへご相談ください。</a:t>
            </a:r>
            <a:endParaRPr lang="en-US" altLang="ja-JP" u="none" dirty="0"/>
          </a:p>
        </p:txBody>
      </p:sp>
    </p:spTree>
    <p:extLst>
      <p:ext uri="{BB962C8B-B14F-4D97-AF65-F5344CB8AC3E}">
        <p14:creationId xmlns:p14="http://schemas.microsoft.com/office/powerpoint/2010/main" val="3337486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次に，「主な配慮事項について」です。</a:t>
            </a:r>
            <a:endParaRPr kumimoji="1" lang="en-US" altLang="ja-JP" u="none" dirty="0"/>
          </a:p>
          <a:p>
            <a:endParaRPr lang="en-US" altLang="ja-JP" u="none" dirty="0"/>
          </a:p>
          <a:p>
            <a:r>
              <a:rPr lang="ja-JP" altLang="en-US" u="none" dirty="0"/>
              <a:t>１０ページには，「</a:t>
            </a:r>
            <a:r>
              <a:rPr lang="en-US" altLang="ja-JP" u="none" dirty="0"/>
              <a:t>3-1</a:t>
            </a:r>
            <a:r>
              <a:rPr lang="ja-JP" altLang="en-US" u="none" dirty="0"/>
              <a:t>　主な配慮事項」として，病気・負傷や障害等の種類ごとに，</a:t>
            </a:r>
            <a:endParaRPr lang="en-US" altLang="ja-JP" u="none" dirty="0"/>
          </a:p>
          <a:p>
            <a:r>
              <a:rPr lang="ja-JP" altLang="en-US" u="none" dirty="0"/>
              <a:t>「視覚」，「聴覚」，「肢体不自由」，「病弱」，「発達障害」，「その他」の区分に分け，主な受験上の配慮事項の例を掲載しています。</a:t>
            </a:r>
            <a:endParaRPr lang="en-US" altLang="ja-JP" u="none" dirty="0"/>
          </a:p>
          <a:p>
            <a:endParaRPr lang="en-US" altLang="ja-JP" u="none" dirty="0"/>
          </a:p>
          <a:p>
            <a:r>
              <a:rPr lang="ja-JP" altLang="en-US" u="none" dirty="0"/>
              <a:t>なお，あくまでも各区分の主な配慮事項の例ですので，掲載されている例以外の配慮事項を申請することも可能です。</a:t>
            </a:r>
            <a:endParaRPr lang="en-US" altLang="ja-JP" u="none" dirty="0"/>
          </a:p>
          <a:p>
            <a:endParaRPr lang="en-US" altLang="ja-JP" u="none" dirty="0"/>
          </a:p>
          <a:p>
            <a:r>
              <a:rPr lang="ja-JP" altLang="en-US" u="none" dirty="0">
                <a:solidFill>
                  <a:schemeClr val="accent4"/>
                </a:solidFill>
              </a:rPr>
              <a:t>１１ページから２２ページには，１０ページに掲載されている「主な配慮事項の例」について，</a:t>
            </a:r>
            <a:r>
              <a:rPr lang="en-US" altLang="ja-JP" u="none" dirty="0">
                <a:solidFill>
                  <a:schemeClr val="accent4"/>
                </a:solidFill>
              </a:rPr>
              <a:t>3-1-1</a:t>
            </a:r>
            <a:r>
              <a:rPr lang="ja-JP" altLang="en-US" u="none" dirty="0">
                <a:solidFill>
                  <a:schemeClr val="accent4"/>
                </a:solidFill>
              </a:rPr>
              <a:t>から</a:t>
            </a:r>
            <a:r>
              <a:rPr lang="en-US" altLang="ja-JP" u="none" dirty="0">
                <a:solidFill>
                  <a:schemeClr val="accent4"/>
                </a:solidFill>
              </a:rPr>
              <a:t>3-1-6</a:t>
            </a:r>
            <a:r>
              <a:rPr lang="ja-JP" altLang="en-US" u="none" dirty="0">
                <a:solidFill>
                  <a:schemeClr val="accent4"/>
                </a:solidFill>
              </a:rPr>
              <a:t>まで配慮の内容ごとに個別に説明しています。</a:t>
            </a:r>
            <a:endParaRPr lang="en-US" altLang="ja-JP" u="none" dirty="0">
              <a:solidFill>
                <a:schemeClr val="accent4"/>
              </a:solidFill>
            </a:endParaRPr>
          </a:p>
          <a:p>
            <a:endParaRPr lang="en-US" altLang="ja-JP" u="none" dirty="0">
              <a:solidFill>
                <a:schemeClr val="accent4"/>
              </a:solidFill>
            </a:endParaRPr>
          </a:p>
          <a:p>
            <a:r>
              <a:rPr lang="ja-JP" altLang="en-US" u="none" dirty="0"/>
              <a:t>また，３０ページには，配慮内容に関するよくある質問と回答を掲載していますので，ご参照ください。</a:t>
            </a:r>
            <a:endParaRPr kumimoji="1" lang="en-US" altLang="ja-JP" u="none" dirty="0"/>
          </a:p>
        </p:txBody>
      </p:sp>
    </p:spTree>
    <p:extLst>
      <p:ext uri="{BB962C8B-B14F-4D97-AF65-F5344CB8AC3E}">
        <p14:creationId xmlns:p14="http://schemas.microsoft.com/office/powerpoint/2010/main" val="1236699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次に，「拡大文字問題冊子」についてです。
配慮案内の１１ページをご覧ください。</a:t>
            </a:r>
            <a:endParaRPr lang="en-US" altLang="ja-JP" u="none" dirty="0"/>
          </a:p>
          <a:p>
            <a:r>
              <a:rPr lang="ja-JP" altLang="en-US" u="none" dirty="0"/>
              <a:t>
拡大文字問題冊子とは，一般の問題冊子では文字等を読み取ることが困難な受験者を対象とした，文字等を拡大した問題冊子です。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冊子の大きさは，一般の問題冊子がＢ５判ですが，拡大文字問題冊子はＢ４判になります。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文字の大きさは，１４ポイントと２２ポイントの２種類があります。
</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文字の標準書体は，１４ポイントの問題冊子はゴシック体，</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２２ポイントの問題冊子はＵＤ（ユニバーサルデザイン）フォントのゴシック体となります。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r>
              <a:rPr lang="ja-JP" altLang="en-US" u="none" dirty="0"/>
              <a:t>続いて，とじ込んである科目等とページ組みについてです。
２２ポイントの問題冊子は，文字の拡大率が大きいため，</a:t>
            </a:r>
            <a:endParaRPr lang="en-US" altLang="ja-JP" u="none" dirty="0"/>
          </a:p>
          <a:p>
            <a:r>
              <a:rPr lang="ja-JP" altLang="en-US" u="none" dirty="0"/>
              <a:t>一般の問題冊子や１４ポイントの問題冊子では１ページに収まっているものが，複数ページにまたがっているなど，レイアウトやページ組みが異なります。</a:t>
            </a:r>
            <a:endParaRPr lang="en-US" altLang="ja-JP" u="none" dirty="0"/>
          </a:p>
          <a:p>
            <a:r>
              <a:rPr lang="ja-JP" altLang="en-US" u="none" dirty="0"/>
              <a:t>また，１科目あたりのページ数が多くなるため，問題冊子が厚くなり過ぎないように，</a:t>
            </a:r>
            <a:endParaRPr lang="en-US" altLang="ja-JP" u="none" dirty="0"/>
          </a:p>
          <a:p>
            <a:r>
              <a:rPr lang="ja-JP" altLang="en-US" u="none" dirty="0"/>
              <a:t>２２ポイントの問題冊子は，科目等の単位で１冊の問題冊子になります。</a:t>
            </a:r>
            <a:endParaRPr lang="en-US" altLang="ja-JP" u="none" dirty="0"/>
          </a:p>
          <a:p>
            <a:r>
              <a:rPr lang="ja-JP" altLang="en-US" u="none" dirty="0"/>
              <a:t>このため，２２ポイントの問題冊子を希望する場合，受験上の配慮の申請の際に，配付を希望する科目等の申請も必要です。</a:t>
            </a:r>
            <a:endParaRPr lang="en-US" altLang="ja-JP" u="none" dirty="0"/>
          </a:p>
          <a:p>
            <a:endParaRPr lang="en-US" altLang="ja-JP" u="none" dirty="0"/>
          </a:p>
          <a:p>
            <a:r>
              <a:rPr lang="ja-JP" altLang="en-US" u="none" dirty="0"/>
              <a:t>試験室については，１４ポイントの問題冊子の配付が許可された場合は，一般の志願者と同室となり，</a:t>
            </a:r>
            <a:endParaRPr lang="en-US" altLang="ja-JP" u="none" dirty="0"/>
          </a:p>
          <a:p>
            <a:r>
              <a:rPr lang="ja-JP" altLang="en-US" u="none" dirty="0"/>
              <a:t>２２ポイントの問題冊子の配付が許可された場合は，別室となります。</a:t>
            </a:r>
            <a:endParaRPr lang="en-US" altLang="ja-JP" u="none" dirty="0"/>
          </a:p>
          <a:p>
            <a:endParaRPr lang="en-US" altLang="ja-JP" u="none" dirty="0"/>
          </a:p>
          <a:p>
            <a:r>
              <a:rPr lang="ja-JP" altLang="en-US" u="none" dirty="0"/>
              <a:t>次に，配付する問題冊子についてです。</a:t>
            </a:r>
            <a:endParaRPr lang="en-US" altLang="ja-JP" u="none" dirty="0"/>
          </a:p>
          <a:p>
            <a:r>
              <a:rPr lang="ja-JP" altLang="en-US" u="none" dirty="0"/>
              <a:t>１４ポイントの問題冊子の配付が許可された場合は，１４ポイントの問題冊子と一般の問題冊子が配付され，</a:t>
            </a:r>
            <a:endParaRPr lang="en-US" altLang="ja-JP" u="none" dirty="0"/>
          </a:p>
          <a:p>
            <a:r>
              <a:rPr lang="ja-JP" altLang="en-US" u="none" dirty="0"/>
              <a:t>２２ポイントの問題冊子の配付が許可された場合は，</a:t>
            </a:r>
            <a:endParaRPr lang="en-US" altLang="ja-JP" u="none" dirty="0"/>
          </a:p>
          <a:p>
            <a:r>
              <a:rPr lang="ja-JP" altLang="en-US" u="none" dirty="0"/>
              <a:t>受験上の配慮の申請の際に選択した科目のみを掲載した２２ポイントの問題冊子と一般の問題冊子を配付します。</a:t>
            </a:r>
            <a:endParaRPr lang="en-US" altLang="ja-JP" u="none" dirty="0"/>
          </a:p>
          <a:p>
            <a:endParaRPr lang="en-US" altLang="ja-JP" u="none" dirty="0"/>
          </a:p>
          <a:p>
            <a:r>
              <a:rPr lang="ja-JP" altLang="en-US" u="none" dirty="0"/>
              <a:t>拡大文字問題冊子のサンプルは，大学入試センターのウェブサイトに掲載しています。</a:t>
            </a:r>
            <a:endParaRPr kumimoji="1" lang="ja-JP" altLang="en-US" u="none" dirty="0"/>
          </a:p>
        </p:txBody>
      </p:sp>
    </p:spTree>
    <p:extLst>
      <p:ext uri="{BB962C8B-B14F-4D97-AF65-F5344CB8AC3E}">
        <p14:creationId xmlns:p14="http://schemas.microsoft.com/office/powerpoint/2010/main" val="3903466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a:t>
            </a:r>
            <a:r>
              <a:rPr kumimoji="1" lang="ja-JP" altLang="en-US" u="none" dirty="0"/>
              <a:t>，</a:t>
            </a:r>
            <a:r>
              <a:rPr lang="ja-JP" altLang="en-US" u="none" dirty="0"/>
              <a:t>「文字解答」と「チェック解答」についてです。</a:t>
            </a:r>
            <a:endParaRPr lang="en-US" altLang="ja-JP" u="none" dirty="0"/>
          </a:p>
          <a:p>
            <a:r>
              <a:rPr kumimoji="1" lang="ja-JP" altLang="en-US" u="none" dirty="0"/>
              <a:t>配慮案内の１４ページをご覧ください。</a:t>
            </a:r>
            <a:endParaRPr kumimoji="1" lang="en-US" altLang="ja-JP" u="none" dirty="0"/>
          </a:p>
          <a:p>
            <a:endParaRPr kumimoji="1" lang="en-US" altLang="ja-JP" u="none" dirty="0"/>
          </a:p>
          <a:p>
            <a:r>
              <a:rPr lang="ja-JP" altLang="en-US" u="none" dirty="0"/>
              <a:t>一般の解答用紙（マークシート）にマークすることが困難である受験者を対象に，</a:t>
            </a:r>
            <a:endParaRPr lang="en-US" altLang="ja-JP" u="none" dirty="0"/>
          </a:p>
          <a:p>
            <a:r>
              <a:rPr lang="ja-JP" altLang="en-US" u="none" dirty="0"/>
              <a:t>別の解答用紙を使用する解答方法として，「文字解答」と「チェック解答」があります。</a:t>
            </a:r>
            <a:endParaRPr lang="en-US" altLang="ja-JP" u="none" dirty="0"/>
          </a:p>
          <a:p>
            <a:endParaRPr lang="en-US" altLang="ja-JP" u="none" dirty="0"/>
          </a:p>
          <a:p>
            <a:r>
              <a:rPr lang="ja-JP" altLang="en-US" u="none" dirty="0"/>
              <a:t>解答方法については，「文字解答」は， 文字解答用紙に受験者が選択肢の数字等を記入します。</a:t>
            </a:r>
            <a:endParaRPr lang="en-US" altLang="ja-JP" u="none" dirty="0"/>
          </a:p>
          <a:p>
            <a:r>
              <a:rPr lang="ja-JP" altLang="en-US" u="none" dirty="0"/>
              <a:t>「チェック解答」は，チェック解答用紙に受験者が選択肢の数字等をチェックします。</a:t>
            </a:r>
            <a:endParaRPr lang="en-US" altLang="ja-JP" u="none" dirty="0"/>
          </a:p>
          <a:p>
            <a:endParaRPr lang="en-US" altLang="ja-JP" u="none" dirty="0"/>
          </a:p>
          <a:p>
            <a:r>
              <a:rPr lang="ja-JP" altLang="en-US" u="none" dirty="0"/>
              <a:t>下書き用紙は，どちらの解答方法でも，数学，理科及び情報の試験時間に配付します。</a:t>
            </a:r>
            <a:endParaRPr lang="en-US" altLang="ja-JP" u="none" dirty="0"/>
          </a:p>
          <a:p>
            <a:endParaRPr lang="en-US" altLang="ja-JP" u="none" dirty="0"/>
          </a:p>
          <a:p>
            <a:r>
              <a:rPr lang="ja-JP" altLang="en-US" u="none" dirty="0"/>
              <a:t>地理歴史，公民及び理科については，１つの解答時間につき解答用紙を３種類配付します。</a:t>
            </a:r>
            <a:endParaRPr lang="en-US" altLang="ja-JP" u="none" dirty="0"/>
          </a:p>
          <a:p>
            <a:r>
              <a:rPr lang="ja-JP" altLang="en-US" u="none" dirty="0"/>
              <a:t>解答する科目によって使用する解答用紙の種類が異なりますので，事前に文字解答用紙，チェック解答用紙のサンプルを確認してください。</a:t>
            </a:r>
            <a:endParaRPr lang="en-US" altLang="ja-JP" u="none" dirty="0"/>
          </a:p>
          <a:p>
            <a:endParaRPr lang="en-US" altLang="ja-JP" u="none" dirty="0"/>
          </a:p>
          <a:p>
            <a:r>
              <a:rPr lang="ja-JP" altLang="en-US" u="none" dirty="0"/>
              <a:t>文字解答用紙，チェック解答用紙のサンプルは，大学入試センターのウェブサイトに掲載しています。</a:t>
            </a:r>
            <a:endParaRPr kumimoji="1" lang="ja-JP" altLang="en-US" u="none" dirty="0"/>
          </a:p>
        </p:txBody>
      </p:sp>
    </p:spTree>
    <p:extLst>
      <p:ext uri="{BB962C8B-B14F-4D97-AF65-F5344CB8AC3E}">
        <p14:creationId xmlns:p14="http://schemas.microsoft.com/office/powerpoint/2010/main" val="3398965916"/>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1" y="2130429"/>
            <a:ext cx="103632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221197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2" y="765178"/>
            <a:ext cx="10668001" cy="52546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41413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5121" y="115889"/>
            <a:ext cx="2669116" cy="5903912"/>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1" y="115889"/>
            <a:ext cx="7806267" cy="590391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23507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4" y="115889"/>
            <a:ext cx="10668001" cy="504824"/>
          </a:xfrm>
          <a:prstGeom prst="rect">
            <a:avLst/>
          </a:prstGeom>
        </p:spPr>
        <p:txBody>
          <a:bodyPr/>
          <a:lstStyle/>
          <a:p>
            <a:r>
              <a:rPr lang="ja-JP" altLang="en-US"/>
              <a:t>マスター タイトルの書式設定</a:t>
            </a:r>
          </a:p>
        </p:txBody>
      </p:sp>
      <p:sp>
        <p:nvSpPr>
          <p:cNvPr id="3" name="表プレースホルダー 2"/>
          <p:cNvSpPr>
            <a:spLocks noGrp="1"/>
          </p:cNvSpPr>
          <p:nvPr>
            <p:ph type="tbl" idx="1"/>
          </p:nvPr>
        </p:nvSpPr>
        <p:spPr>
          <a:xfrm>
            <a:off x="755652" y="765179"/>
            <a:ext cx="10668001" cy="5254625"/>
          </a:xfrm>
          <a:prstGeom prst="rect">
            <a:avLst/>
          </a:prstGeom>
        </p:spPr>
        <p:txBody>
          <a:bodyPr/>
          <a:lstStyle/>
          <a:p>
            <a:pPr lvl="0"/>
            <a:endParaRPr lang="ja-JP" altLang="en-US" noProof="0" dirty="0"/>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873473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3912999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755652" y="765178"/>
            <a:ext cx="10668001" cy="52546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4288263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5" y="4406905"/>
            <a:ext cx="103632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5" y="2906718"/>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099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7" name="Rectangle 12"/>
          <p:cNvSpPr>
            <a:spLocks noGrp="1" noChangeArrowheads="1"/>
          </p:cNvSpPr>
          <p:nvPr>
            <p:ph type="sldNum" sz="quarter" idx="12"/>
          </p:nvPr>
        </p:nvSpPr>
        <p:spPr>
          <a:xfrm>
            <a:off x="9408000" y="5949000"/>
            <a:ext cx="2641600" cy="476250"/>
          </a:xfrm>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2403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41"/>
            <a:ext cx="10972800" cy="1143001"/>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9" y="1535114"/>
            <a:ext cx="538903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9" y="2174876"/>
            <a:ext cx="538903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322701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5219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74668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5" cy="1162050"/>
          </a:xfrm>
          <a:prstGeom prst="rect">
            <a:avLst/>
          </a:prstGeo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6"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099"/>
            <a:ext cx="4011085" cy="46910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365474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a:prstGeom prst="rect">
            <a:avLst/>
          </a:prstGeo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2389717" y="5367342"/>
            <a:ext cx="7315200" cy="80486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68270867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theme/theme1.xml" Type="http://schemas.openxmlformats.org/officeDocument/2006/relationships/theme"/><Relationship Id="rId15" Target="../media/image1.jpe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64" name="Rectangle 12"/>
          <p:cNvSpPr>
            <a:spLocks noGrp="1" noChangeArrowheads="1"/>
          </p:cNvSpPr>
          <p:nvPr>
            <p:ph type="sldNum" sz="quarter" idx="4"/>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2400">
                <a:solidFill>
                  <a:schemeClr val="tx1"/>
                </a:solidFill>
                <a:latin typeface="Segoe UI" panose="020B0502040204020203" pitchFamily="34" charset="0"/>
                <a:cs typeface="Segoe UI" panose="020B0502040204020203" pitchFamily="34" charset="0"/>
              </a:defRPr>
            </a:lvl1pPr>
          </a:lstStyle>
          <a:p>
            <a:pPr>
              <a:defRPr/>
            </a:pPr>
            <a:fld id="{07C03BAB-CF08-4A55-A3E4-274031119120}" type="slidenum">
              <a:rPr lang="en-US" altLang="ja-JP" smtClean="0"/>
              <a:pPr>
                <a:defRPr/>
              </a:pPr>
              <a:t>‹#›</a:t>
            </a:fld>
            <a:endParaRPr lang="en-US" altLang="ja-JP" dirty="0"/>
          </a:p>
        </p:txBody>
      </p:sp>
      <p:grpSp>
        <p:nvGrpSpPr>
          <p:cNvPr id="11" name="グループ化 10">
            <a:extLst>
              <a:ext uri="{FF2B5EF4-FFF2-40B4-BE49-F238E27FC236}">
                <a16:creationId xmlns:a16="http://schemas.microsoft.com/office/drawing/2014/main" id="{A747DB4B-BF09-43D4-922E-AE29A87D4161}"/>
              </a:ext>
            </a:extLst>
          </p:cNvPr>
          <p:cNvGrpSpPr/>
          <p:nvPr userDrawn="1"/>
        </p:nvGrpSpPr>
        <p:grpSpPr>
          <a:xfrm>
            <a:off x="6240000" y="45000"/>
            <a:ext cx="5976000" cy="792000"/>
            <a:chOff x="6168000" y="261000"/>
            <a:chExt cx="5976000" cy="792000"/>
          </a:xfrm>
        </p:grpSpPr>
        <p:sp>
          <p:nvSpPr>
            <p:cNvPr id="12" name="正方形/長方形 11">
              <a:extLst>
                <a:ext uri="{FF2B5EF4-FFF2-40B4-BE49-F238E27FC236}">
                  <a16:creationId xmlns:a16="http://schemas.microsoft.com/office/drawing/2014/main" id="{42929FDD-614C-4DA3-A0F6-8A46F88DC55E}"/>
                </a:ext>
              </a:extLst>
            </p:cNvPr>
            <p:cNvSpPr/>
            <p:nvPr/>
          </p:nvSpPr>
          <p:spPr bwMode="auto">
            <a:xfrm>
              <a:off x="6168000" y="261000"/>
              <a:ext cx="5904000" cy="7200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pic>
          <p:nvPicPr>
            <p:cNvPr id="13" name="図 12">
              <a:extLst>
                <a:ext uri="{FF2B5EF4-FFF2-40B4-BE49-F238E27FC236}">
                  <a16:creationId xmlns:a16="http://schemas.microsoft.com/office/drawing/2014/main" id="{CD19C03E-A23F-4AC2-B4ED-A0C3B91BC22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68000" y="261000"/>
              <a:ext cx="710660" cy="710660"/>
            </a:xfrm>
            <a:prstGeom prst="rect">
              <a:avLst/>
            </a:prstGeom>
          </p:spPr>
        </p:pic>
        <p:sp>
          <p:nvSpPr>
            <p:cNvPr id="14" name="直角三角形 13">
              <a:extLst>
                <a:ext uri="{FF2B5EF4-FFF2-40B4-BE49-F238E27FC236}">
                  <a16:creationId xmlns:a16="http://schemas.microsoft.com/office/drawing/2014/main" id="{F86AF5AE-233D-479E-B7A5-DCF03D9B0392}"/>
                </a:ext>
              </a:extLst>
            </p:cNvPr>
            <p:cNvSpPr/>
            <p:nvPr/>
          </p:nvSpPr>
          <p:spPr bwMode="auto">
            <a:xfrm flipH="1">
              <a:off x="6528000" y="405000"/>
              <a:ext cx="5544000" cy="576000"/>
            </a:xfrm>
            <a:prstGeom prst="rtTriangle">
              <a:avLst/>
            </a:prstGeom>
            <a:solidFill>
              <a:srgbClr val="FFCC99">
                <a:alpha val="20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15" name="テキスト ボックス 14">
              <a:extLst>
                <a:ext uri="{FF2B5EF4-FFF2-40B4-BE49-F238E27FC236}">
                  <a16:creationId xmlns:a16="http://schemas.microsoft.com/office/drawing/2014/main" id="{8F1A5F47-6E90-4B48-B412-6F22C7898AC1}"/>
                </a:ext>
              </a:extLst>
            </p:cNvPr>
            <p:cNvSpPr txBox="1"/>
            <p:nvPr/>
          </p:nvSpPr>
          <p:spPr>
            <a:xfrm>
              <a:off x="6816000" y="314336"/>
              <a:ext cx="3168000" cy="738664"/>
            </a:xfrm>
            <a:prstGeom prst="rect">
              <a:avLst/>
            </a:prstGeom>
            <a:noFill/>
          </p:spPr>
          <p:txBody>
            <a:bodyPr wrap="square" rtlCol="0" anchor="ctr" anchorCtr="0">
              <a:spAutoFit/>
            </a:bodyPr>
            <a:lstStyle/>
            <a:p>
              <a:r>
                <a:rPr lang="ja-JP" altLang="en-US" sz="1400" dirty="0">
                  <a:solidFill>
                    <a:srgbClr val="7B4E45"/>
                  </a:solidFill>
                  <a:latin typeface="メイリオ" panose="020B0604030504040204" pitchFamily="50" charset="-128"/>
                  <a:ea typeface="メイリオ" panose="020B0604030504040204" pitchFamily="50" charset="-128"/>
                </a:rPr>
                <a:t>独立行政法人</a:t>
              </a:r>
              <a:endParaRPr lang="en-US" altLang="ja-JP" sz="1400" dirty="0">
                <a:solidFill>
                  <a:srgbClr val="7B4E45"/>
                </a:solidFill>
                <a:latin typeface="メイリオ" panose="020B0604030504040204" pitchFamily="50" charset="-128"/>
                <a:ea typeface="メイリオ" panose="020B0604030504040204" pitchFamily="50" charset="-128"/>
              </a:endParaRPr>
            </a:p>
            <a:p>
              <a:r>
                <a:rPr kumimoji="1" lang="ja-JP" altLang="en-US" sz="2800" dirty="0">
                  <a:solidFill>
                    <a:srgbClr val="7B4E45"/>
                  </a:solidFill>
                  <a:latin typeface="メイリオ" panose="020B0604030504040204" pitchFamily="50" charset="-128"/>
                  <a:ea typeface="メイリオ" panose="020B0604030504040204" pitchFamily="50" charset="-128"/>
                </a:rPr>
                <a:t>大学入試センター</a:t>
              </a:r>
              <a:endParaRPr kumimoji="1" lang="ja-JP" altLang="en-US" sz="1200" dirty="0">
                <a:solidFill>
                  <a:srgbClr val="7B4E45"/>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D3ACE0D6-857D-41D1-ADC8-7C66CB7D2E6E}"/>
                </a:ext>
              </a:extLst>
            </p:cNvPr>
            <p:cNvSpPr txBox="1"/>
            <p:nvPr/>
          </p:nvSpPr>
          <p:spPr>
            <a:xfrm>
              <a:off x="9720000" y="477000"/>
              <a:ext cx="2424000" cy="461665"/>
            </a:xfrm>
            <a:prstGeom prst="rect">
              <a:avLst/>
            </a:prstGeom>
            <a:noFill/>
          </p:spPr>
          <p:txBody>
            <a:bodyPr wrap="square" rtlCol="0" anchor="ctr" anchorCtr="0">
              <a:spAutoFit/>
            </a:bodyPr>
            <a:lstStyle/>
            <a:p>
              <a:r>
                <a:rPr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National Center For</a:t>
              </a:r>
            </a:p>
            <a:p>
              <a:r>
                <a:rPr kumimoji="1"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University Entrance Examinations</a:t>
              </a:r>
              <a:endParaRPr kumimoji="1" lang="ja-JP" altLang="en-US" sz="1200" dirty="0">
                <a:solidFill>
                  <a:srgbClr val="7B4E45"/>
                </a:solidFill>
                <a:latin typeface="Segoe UI" panose="020B0502040204020203" pitchFamily="34" charset="0"/>
                <a:ea typeface="メイリオ" panose="020B0604030504040204" pitchFamily="50" charset="-128"/>
                <a:cs typeface="Segoe UI" panose="020B0502040204020203" pitchFamily="34" charset="0"/>
              </a:endParaRPr>
            </a:p>
          </p:txBody>
        </p:sp>
      </p:grpSp>
      <p:sp>
        <p:nvSpPr>
          <p:cNvPr id="17" name="正方形/長方形 16">
            <a:extLst>
              <a:ext uri="{FF2B5EF4-FFF2-40B4-BE49-F238E27FC236}">
                <a16:creationId xmlns:a16="http://schemas.microsoft.com/office/drawing/2014/main" id="{889A98F5-262E-40D2-BC85-C631B8ADF0ED}"/>
              </a:ext>
            </a:extLst>
          </p:cNvPr>
          <p:cNvSpPr/>
          <p:nvPr userDrawn="1"/>
        </p:nvSpPr>
        <p:spPr bwMode="auto">
          <a:xfrm>
            <a:off x="0" y="800274"/>
            <a:ext cx="12192000" cy="55400"/>
          </a:xfrm>
          <a:prstGeom prst="rect">
            <a:avLst/>
          </a:prstGeom>
          <a:gradFill flip="none" rotWithShape="1">
            <a:gsLst>
              <a:gs pos="0">
                <a:srgbClr val="0000FF"/>
              </a:gs>
              <a:gs pos="50000">
                <a:srgbClr val="0066FF"/>
              </a:gs>
              <a:gs pos="100000">
                <a:srgbClr val="3399FF"/>
              </a:gs>
            </a:gsLst>
            <a:lin ang="0" scaled="1"/>
            <a:tileRect/>
          </a:gra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rgbClr val="333399"/>
              </a:solidFill>
              <a:effectLst/>
              <a:latin typeface="Arial" charset="0"/>
              <a:ea typeface="ＭＳ Ｐゴシック" pitchFamily="50" charset="-128"/>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3.xml" Type="http://schemas.openxmlformats.org/officeDocument/2006/relationships/notesSlide"/><Relationship Id="rId3"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3BC9F792-A4AE-4184-B3A3-E0BB0F16A8BD}"/>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7896073" y="1125000"/>
            <a:ext cx="2467603" cy="3489761"/>
          </a:xfrm>
          <a:prstGeom prst="rect">
            <a:avLst/>
          </a:prstGeom>
        </p:spPr>
      </p:pic>
      <p:sp>
        <p:nvSpPr>
          <p:cNvPr id="2" name="スライド番号プレースホルダー 1">
            <a:extLst>
              <a:ext uri="{FF2B5EF4-FFF2-40B4-BE49-F238E27FC236}">
                <a16:creationId xmlns:a16="http://schemas.microsoft.com/office/drawing/2014/main" id="{F6D279C2-F23A-4A2A-B075-B05CACE5EE8C}"/>
              </a:ext>
            </a:extLst>
          </p:cNvPr>
          <p:cNvSpPr>
            <a:spLocks noGrp="1"/>
          </p:cNvSpPr>
          <p:nvPr>
            <p:ph idx="12" sz="quarter" type="sldNum"/>
          </p:nvPr>
        </p:nvSpPr>
        <p:spPr/>
        <p:txBody>
          <a:bodyPr/>
          <a:lstStyle/>
          <a:p>
            <a:pPr>
              <a:defRPr/>
            </a:pPr>
            <a:fld id="{5D0C3138-1DF5-4EE7-9BC8-8086AF259160}" type="slidenum">
              <a:rPr altLang="ja-JP" lang="en-US" smtClean="0"/>
              <a:pPr>
                <a:defRPr/>
              </a:pPr>
              <a:t>1</a:t>
            </a:fld>
            <a:endParaRPr altLang="ja-JP" dirty="0" lang="en-US"/>
          </a:p>
        </p:txBody>
      </p:sp>
      <p:sp>
        <p:nvSpPr>
          <p:cNvPr id="3" name="Rectangle 2">
            <a:extLst>
              <a:ext uri="{FF2B5EF4-FFF2-40B4-BE49-F238E27FC236}">
                <a16:creationId xmlns:a16="http://schemas.microsoft.com/office/drawing/2014/main" id="{A800127B-AEE4-4631-9A57-0119A57F9345}"/>
              </a:ext>
            </a:extLst>
          </p:cNvPr>
          <p:cNvSpPr txBox="1">
            <a:spLocks noChangeArrowheads="1"/>
          </p:cNvSpPr>
          <p:nvPr/>
        </p:nvSpPr>
        <p:spPr>
          <a:xfrm>
            <a:off x="696000" y="1269000"/>
            <a:ext cx="5796099" cy="870402"/>
          </a:xfrm>
          <a:prstGeom prst="rect">
            <a:avLst/>
          </a:prstGeom>
        </p:spPr>
        <p:txBody>
          <a:bodyPr anchor="ctr" anchorCtr="0"/>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eaLnBrk="1" hangingPunct="1">
              <a:lnSpc>
                <a:spcPts val="4000"/>
              </a:lnSpc>
              <a:spcAft>
                <a:spcPts val="0"/>
              </a:spcAft>
              <a:defRPr/>
            </a:pPr>
            <a:r>
              <a:rPr altLang="en-US" dirty="0" kern="0" lang="ja-JP" spc="400" sz="4800">
                <a:latin charset="-128" panose="020B0604030504040204" pitchFamily="50" typeface="メイリオ"/>
                <a:ea charset="-128" panose="020B0604030504040204" pitchFamily="50" typeface="メイリオ"/>
              </a:rPr>
              <a:t>受験上の配慮案内</a:t>
            </a:r>
            <a:endParaRPr altLang="ja-JP" dirty="0" kern="0" lang="en-US" sz="2400">
              <a:latin charset="-128" panose="020B0604030504040204" pitchFamily="50" typeface="メイリオ"/>
              <a:ea charset="-128" panose="020B0604030504040204" pitchFamily="50" typeface="メイリオ"/>
            </a:endParaRPr>
          </a:p>
        </p:txBody>
      </p:sp>
      <p:sp>
        <p:nvSpPr>
          <p:cNvPr id="5" name="角丸四角形 21">
            <a:extLst>
              <a:ext uri="{FF2B5EF4-FFF2-40B4-BE49-F238E27FC236}">
                <a16:creationId xmlns:a16="http://schemas.microsoft.com/office/drawing/2014/main" id="{7DEC1DA8-F838-4EBD-AE1E-9A7EE02B4FC3}"/>
              </a:ext>
            </a:extLst>
          </p:cNvPr>
          <p:cNvSpPr/>
          <p:nvPr/>
        </p:nvSpPr>
        <p:spPr bwMode="auto">
          <a:xfrm>
            <a:off x="696000" y="4830105"/>
            <a:ext cx="11137600" cy="1198558"/>
          </a:xfrm>
          <a:prstGeom prst="rect">
            <a:avLst/>
          </a:prstGeom>
          <a:solidFill>
            <a:srgbClr val="DAEDEF"/>
          </a:solidFill>
          <a:ln algn="ctr" cap="flat" cmpd="sng" w="28575">
            <a:no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lvl="0">
              <a:spcBef>
                <a:spcPct val="20000"/>
              </a:spcBef>
              <a:buFont charset="2" panose="05000000000000000000" pitchFamily="2" typeface="Wingdings"/>
              <a:buChar char="Ø"/>
              <a:defRPr/>
            </a:pPr>
            <a:r>
              <a:rPr altLang="en-US" dirty="0" lang="ja-JP" sz="1400">
                <a:solidFill>
                  <a:srgbClr val="000000"/>
                </a:solidFill>
                <a:latin charset="-128" panose="020B0604030504040204" pitchFamily="50" typeface="メイリオ"/>
                <a:ea charset="-128" panose="020B0604030504040204" pitchFamily="50" typeface="メイリオ"/>
              </a:rPr>
              <a:t>「受験上の配慮案内」をダウンロードし，併せてご覧ください。本資料に記載する参照ページは「受験上の配慮案内」のページです。</a:t>
            </a:r>
            <a:endParaRPr altLang="ja-JP" dirty="0" lang="en-US" sz="1400">
              <a:solidFill>
                <a:srgbClr val="000000"/>
              </a:solidFill>
              <a:latin charset="-128" panose="020B0604030504040204" pitchFamily="50" typeface="メイリオ"/>
              <a:ea charset="-128" panose="020B0604030504040204" pitchFamily="50" typeface="メイリオ"/>
            </a:endParaRPr>
          </a:p>
          <a:p>
            <a:pPr eaLnBrk="1" hangingPunct="1" indent="-360000" marL="180000">
              <a:spcBef>
                <a:spcPct val="20000"/>
              </a:spcBef>
              <a:buFont charset="2" panose="05000000000000000000" pitchFamily="2" typeface="Wingdings"/>
              <a:buChar char="Ø"/>
            </a:pPr>
            <a:r>
              <a:rPr altLang="en-US" dirty="0" lang="ja-JP" sz="1400">
                <a:solidFill>
                  <a:schemeClr val="tx1"/>
                </a:solidFill>
                <a:latin charset="-128" panose="020B0604030504040204" pitchFamily="50" typeface="メイリオ"/>
                <a:ea charset="-128" panose="020B0604030504040204" pitchFamily="50" typeface="メイリオ"/>
              </a:rPr>
              <a:t>スライドでは，以下の名称について，適宜，</a:t>
            </a:r>
            <a:r>
              <a:rPr altLang="ja-JP" dirty="0" lang="en-US" sz="1400">
                <a:solidFill>
                  <a:schemeClr val="tx1"/>
                </a:solidFill>
                <a:latin charset="-128" panose="020B0604030504040204" pitchFamily="50" typeface="メイリオ"/>
                <a:ea charset="-128" panose="020B0604030504040204" pitchFamily="50" typeface="メイリオ"/>
              </a:rPr>
              <a:t> </a:t>
            </a:r>
            <a:r>
              <a:rPr altLang="en-US" dirty="0" lang="ja-JP" sz="1400">
                <a:solidFill>
                  <a:schemeClr val="tx1"/>
                </a:solidFill>
                <a:latin charset="-128" panose="020B0604030504040204" pitchFamily="50" typeface="メイリオ"/>
                <a:ea charset="-128" panose="020B0604030504040204" pitchFamily="50" typeface="メイリオ"/>
              </a:rPr>
              <a:t>省略します。</a:t>
            </a:r>
            <a:endParaRPr altLang="ja-JP" dirty="0" lang="en-US" sz="1400">
              <a:solidFill>
                <a:schemeClr val="tx1"/>
              </a:solidFill>
              <a:latin charset="-128" panose="020B0604030504040204" pitchFamily="50" typeface="メイリオ"/>
              <a:ea charset="-128" panose="020B0604030504040204" pitchFamily="50" typeface="メイリオ"/>
            </a:endParaRPr>
          </a:p>
          <a:p>
            <a:pPr eaLnBrk="1" hangingPunct="1" indent="0" lvl="1">
              <a:spcBef>
                <a:spcPct val="20000"/>
              </a:spcBef>
            </a:pPr>
            <a:r>
              <a:rPr altLang="en-US" dirty="0" lang="ja-JP" sz="1400">
                <a:latin charset="-128" panose="020B0604030504040204" pitchFamily="50" typeface="メイリオ"/>
                <a:ea charset="-128" panose="020B0604030504040204" pitchFamily="50" typeface="メイリオ"/>
              </a:rPr>
              <a:t>◆　　大学入学共通テスト　 ⇒共通テスト     　　　　   ◆　　大学入学共通テスト受験案内　　　 ⇒受験案内</a:t>
            </a:r>
            <a:endParaRPr altLang="ja-JP" dirty="0" lang="en-US" sz="1400">
              <a:latin charset="-128" panose="020B0604030504040204" pitchFamily="50" typeface="メイリオ"/>
              <a:ea charset="-128" panose="020B0604030504040204" pitchFamily="50" typeface="メイリオ"/>
            </a:endParaRPr>
          </a:p>
          <a:p>
            <a:pPr eaLnBrk="1" hangingPunct="1" indent="0" lvl="1">
              <a:spcBef>
                <a:spcPct val="20000"/>
              </a:spcBef>
            </a:pPr>
            <a:r>
              <a:rPr altLang="en-US" dirty="0" lang="ja-JP" sz="1400">
                <a:latin charset="-128" panose="020B0604030504040204" pitchFamily="50" typeface="メイリオ"/>
                <a:ea charset="-128" panose="020B0604030504040204" pitchFamily="50" typeface="メイリオ"/>
              </a:rPr>
              <a:t>◆　　受験上の配慮案内　　 ⇒配慮案内       　　　　　 ◆　　大学入学共通テストの出願サイト　 ⇒出願サイト</a:t>
            </a:r>
            <a:r>
              <a:rPr altLang="en-US" dirty="0" lang="ja-JP" sz="1400">
                <a:solidFill>
                  <a:srgbClr val="0066FF"/>
                </a:solidFill>
                <a:highlight>
                  <a:srgbClr val="FFFF00"/>
                </a:highlight>
                <a:latin charset="-128" panose="020B0604030504040204" pitchFamily="50" typeface="メイリオ"/>
                <a:ea charset="-128" panose="020B0604030504040204" pitchFamily="50" typeface="メイリオ"/>
              </a:rPr>
              <a:t>　</a:t>
            </a:r>
            <a:r>
              <a:rPr altLang="en-US" dirty="0" lang="ja-JP" sz="1400">
                <a:solidFill>
                  <a:srgbClr val="0066FF"/>
                </a:solidFill>
                <a:latin typeface="+mj-ea"/>
                <a:ea typeface="+mj-ea"/>
              </a:rPr>
              <a:t>　　　　　　</a:t>
            </a:r>
            <a:endParaRPr altLang="en-US" dirty="0" lang="ja-JP" sz="1600">
              <a:latin typeface="+mj-ea"/>
              <a:ea typeface="+mj-ea"/>
            </a:endParaRPr>
          </a:p>
        </p:txBody>
      </p:sp>
      <p:sp>
        <p:nvSpPr>
          <p:cNvPr id="9" name="正方形/長方形 8">
            <a:extLst>
              <a:ext uri="{FF2B5EF4-FFF2-40B4-BE49-F238E27FC236}">
                <a16:creationId xmlns:a16="http://schemas.microsoft.com/office/drawing/2014/main" id="{418D4CCB-F770-48BA-9190-DFECEFC0A819}"/>
              </a:ext>
            </a:extLst>
          </p:cNvPr>
          <p:cNvSpPr/>
          <p:nvPr/>
        </p:nvSpPr>
        <p:spPr>
          <a:xfrm>
            <a:off x="724381" y="2354746"/>
            <a:ext cx="5739336" cy="369332"/>
          </a:xfrm>
          <a:prstGeom prst="rect">
            <a:avLst/>
          </a:prstGeom>
          <a:noFill/>
        </p:spPr>
        <p:txBody>
          <a:bodyPr wrap="square">
            <a:spAutoFit/>
          </a:bodyPr>
          <a:lstStyle/>
          <a:p>
            <a:pPr fontAlgn="auto">
              <a:spcAft>
                <a:spcPts val="0"/>
              </a:spcAft>
            </a:pPr>
            <a:r>
              <a:rPr altLang="ja-JP" dirty="0" lang="en-US" sz="1800">
                <a:latin charset="-128" panose="020B0604030504040204" pitchFamily="50" typeface="メイリオ"/>
                <a:ea charset="-128" panose="020B0604030504040204" pitchFamily="50" typeface="メイリオ"/>
              </a:rPr>
              <a:t>※</a:t>
            </a:r>
            <a:r>
              <a:rPr altLang="en-US" dirty="0" lang="ja-JP" sz="1800">
                <a:latin charset="-128" panose="020B0604030504040204" pitchFamily="50" typeface="メイリオ"/>
                <a:ea charset="-128" panose="020B0604030504040204" pitchFamily="50" typeface="メイリオ"/>
              </a:rPr>
              <a:t>　このスライドでは以下の内容について説明します</a:t>
            </a:r>
            <a:endParaRPr altLang="ja-JP" dirty="0" lang="en-US" sz="1800">
              <a:latin charset="-128" panose="020B0604030504040204" pitchFamily="50" typeface="メイリオ"/>
              <a:ea charset="-128" panose="020B0604030504040204" pitchFamily="50" typeface="メイリオ"/>
            </a:endParaRPr>
          </a:p>
        </p:txBody>
      </p:sp>
      <p:grpSp>
        <p:nvGrpSpPr>
          <p:cNvPr id="12" name="グループ化 11">
            <a:extLst>
              <a:ext uri="{FF2B5EF4-FFF2-40B4-BE49-F238E27FC236}">
                <a16:creationId xmlns:a16="http://schemas.microsoft.com/office/drawing/2014/main" id="{E0BE577F-F21A-4FCD-9811-534E98AC3D30}"/>
              </a:ext>
            </a:extLst>
          </p:cNvPr>
          <p:cNvGrpSpPr/>
          <p:nvPr/>
        </p:nvGrpSpPr>
        <p:grpSpPr>
          <a:xfrm>
            <a:off x="1056000" y="2781000"/>
            <a:ext cx="5040238" cy="1604824"/>
            <a:chOff x="5303912" y="2637000"/>
            <a:chExt cx="5040238" cy="1604824"/>
          </a:xfrm>
        </p:grpSpPr>
        <p:sp>
          <p:nvSpPr>
            <p:cNvPr id="10" name="角丸四角形 13">
              <a:extLst>
                <a:ext uri="{FF2B5EF4-FFF2-40B4-BE49-F238E27FC236}">
                  <a16:creationId xmlns:a16="http://schemas.microsoft.com/office/drawing/2014/main" id="{C48EB209-233A-4070-937D-75BFD57A7613}"/>
                </a:ext>
              </a:extLst>
            </p:cNvPr>
            <p:cNvSpPr/>
            <p:nvPr/>
          </p:nvSpPr>
          <p:spPr>
            <a:xfrm>
              <a:off x="5303912" y="2637001"/>
              <a:ext cx="5040238" cy="1604823"/>
            </a:xfrm>
            <a:prstGeom prst="rect">
              <a:avLst/>
            </a:prstGeom>
            <a:solidFill>
              <a:srgbClr val="DAEDEF"/>
            </a:solidFill>
            <a:ln algn="ctr" cap="flat" cmpd="sng" w="28575">
              <a:no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endParaRPr altLang="en-US" dirty="0" lang="ja-JP" sz="1200">
                <a:solidFill>
                  <a:schemeClr val="tx2"/>
                </a:solidFill>
                <a:latin typeface="+mj-ea"/>
                <a:ea typeface="+mj-ea"/>
              </a:endParaRPr>
            </a:p>
          </p:txBody>
        </p:sp>
        <p:sp>
          <p:nvSpPr>
            <p:cNvPr id="11" name="正方形/長方形 10">
              <a:extLst>
                <a:ext uri="{FF2B5EF4-FFF2-40B4-BE49-F238E27FC236}">
                  <a16:creationId xmlns:a16="http://schemas.microsoft.com/office/drawing/2014/main" id="{139386D5-3747-4727-833F-C5FA11254EE8}"/>
                </a:ext>
              </a:extLst>
            </p:cNvPr>
            <p:cNvSpPr/>
            <p:nvPr/>
          </p:nvSpPr>
          <p:spPr>
            <a:xfrm>
              <a:off x="5664001" y="2637000"/>
              <a:ext cx="3980577" cy="1595309"/>
            </a:xfrm>
            <a:prstGeom prst="rect">
              <a:avLst/>
            </a:prstGeom>
          </p:spPr>
          <p:txBody>
            <a:bodyPr wrap="none">
              <a:spAutoFit/>
            </a:bodyPr>
            <a:lstStyle/>
            <a:p>
              <a:pPr fontAlgn="auto">
                <a:lnSpc>
                  <a:spcPts val="4000"/>
                </a:lnSpc>
                <a:spcAft>
                  <a:spcPts val="0"/>
                </a:spcAft>
              </a:pPr>
              <a:r>
                <a:rPr altLang="ja-JP" b="1" dirty="0" kern="0" lang="en-US" sz="2400">
                  <a:latin charset="-128" panose="020B0604030504040204" pitchFamily="50" typeface="メイリオ"/>
                  <a:ea charset="-128" panose="020B0604030504040204" pitchFamily="50" typeface="メイリオ"/>
                </a:rPr>
                <a:t>Ⅰ </a:t>
              </a:r>
              <a:r>
                <a:rPr altLang="en-US" b="1" dirty="0" kern="0" lang="ja-JP" sz="2400">
                  <a:latin charset="-128" panose="020B0604030504040204" pitchFamily="50" typeface="メイリオ"/>
                  <a:ea charset="-128" panose="020B0604030504040204" pitchFamily="50" typeface="メイリオ"/>
                </a:rPr>
                <a:t>概要</a:t>
              </a:r>
              <a:endParaRPr altLang="ja-JP" b="1" dirty="0" kern="0" lang="en-US" sz="2400">
                <a:latin charset="-128" panose="020B0604030504040204" pitchFamily="50" typeface="メイリオ"/>
                <a:ea charset="-128" panose="020B0604030504040204" pitchFamily="50" typeface="メイリオ"/>
              </a:endParaRPr>
            </a:p>
            <a:p>
              <a:pPr fontAlgn="auto">
                <a:lnSpc>
                  <a:spcPts val="4000"/>
                </a:lnSpc>
                <a:spcAft>
                  <a:spcPts val="0"/>
                </a:spcAft>
              </a:pPr>
              <a:r>
                <a:rPr altLang="ja-JP" b="1" dirty="0" kern="0" lang="en-US" sz="2400">
                  <a:solidFill>
                    <a:schemeClr val="bg1">
                      <a:lumMod val="75000"/>
                    </a:schemeClr>
                  </a:solidFill>
                  <a:latin charset="-128" panose="020B0604030504040204" pitchFamily="50" typeface="メイリオ"/>
                  <a:ea charset="-128" panose="020B0604030504040204" pitchFamily="50" typeface="メイリオ"/>
                </a:rPr>
                <a:t>Ⅱ</a:t>
              </a:r>
              <a:r>
                <a:rPr altLang="en-US" b="1" dirty="0" kern="0" lang="ja-JP" sz="2400">
                  <a:solidFill>
                    <a:schemeClr val="bg1">
                      <a:lumMod val="75000"/>
                    </a:schemeClr>
                  </a:solidFill>
                  <a:latin charset="-128" panose="020B0604030504040204" pitchFamily="50" typeface="メイリオ"/>
                  <a:ea charset="-128" panose="020B0604030504040204" pitchFamily="50" typeface="メイリオ"/>
                </a:rPr>
                <a:t> 申請方法及び通知書</a:t>
              </a:r>
              <a:endParaRPr altLang="ja-JP" b="1" dirty="0" kern="0" lang="en-US" sz="2400">
                <a:solidFill>
                  <a:schemeClr val="bg1">
                    <a:lumMod val="75000"/>
                  </a:schemeClr>
                </a:solidFill>
                <a:latin charset="-128" panose="020B0604030504040204" pitchFamily="50" typeface="メイリオ"/>
                <a:ea charset="-128" panose="020B0604030504040204" pitchFamily="50" typeface="メイリオ"/>
              </a:endParaRPr>
            </a:p>
            <a:p>
              <a:pPr fontAlgn="auto">
                <a:lnSpc>
                  <a:spcPts val="4000"/>
                </a:lnSpc>
                <a:spcAft>
                  <a:spcPts val="0"/>
                </a:spcAft>
              </a:pPr>
              <a:r>
                <a:rPr altLang="ja-JP" b="1" dirty="0" kern="0" lang="en-US" sz="2400">
                  <a:solidFill>
                    <a:schemeClr val="bg1">
                      <a:lumMod val="75000"/>
                    </a:schemeClr>
                  </a:solidFill>
                  <a:latin charset="-128" panose="020B0604030504040204" pitchFamily="50" typeface="メイリオ"/>
                  <a:ea charset="-128" panose="020B0604030504040204" pitchFamily="50" typeface="メイリオ"/>
                </a:rPr>
                <a:t>Ⅲ</a:t>
              </a:r>
              <a:r>
                <a:rPr altLang="en-US" b="1" dirty="0" kern="0" lang="ja-JP" sz="2400">
                  <a:solidFill>
                    <a:schemeClr val="bg1">
                      <a:lumMod val="75000"/>
                    </a:schemeClr>
                  </a:solidFill>
                  <a:latin charset="-128" panose="020B0604030504040204" pitchFamily="50" typeface="メイリオ"/>
                  <a:ea charset="-128" panose="020B0604030504040204" pitchFamily="50" typeface="メイリオ"/>
                </a:rPr>
                <a:t> 申請書類作成上の留意点</a:t>
              </a:r>
              <a:endParaRPr altLang="ja-JP" b="1" dirty="0" kern="0" lang="en-US" sz="2400">
                <a:solidFill>
                  <a:schemeClr val="bg1">
                    <a:lumMod val="75000"/>
                  </a:schemeClr>
                </a:solidFill>
                <a:latin charset="-128" panose="020B0604030504040204" pitchFamily="50" typeface="メイリオ"/>
                <a:ea charset="-128" panose="020B0604030504040204" pitchFamily="50" typeface="メイリオ"/>
              </a:endParaRPr>
            </a:p>
          </p:txBody>
        </p:sp>
      </p:grpSp>
      <p:sp>
        <p:nvSpPr>
          <p:cNvPr id="4" name="正方形/長方形 3">
            <a:extLst>
              <a:ext uri="{FF2B5EF4-FFF2-40B4-BE49-F238E27FC236}">
                <a16:creationId xmlns:a16="http://schemas.microsoft.com/office/drawing/2014/main" id="{C59C4784-EDF1-4072-A35F-ECEAE127D9EF}"/>
              </a:ext>
            </a:extLst>
          </p:cNvPr>
          <p:cNvSpPr/>
          <p:nvPr/>
        </p:nvSpPr>
        <p:spPr bwMode="auto">
          <a:xfrm>
            <a:off x="6960000" y="2925000"/>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Tree>
    <p:extLst>
      <p:ext uri="{BB962C8B-B14F-4D97-AF65-F5344CB8AC3E}">
        <p14:creationId xmlns:p14="http://schemas.microsoft.com/office/powerpoint/2010/main" val="3195906353"/>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8869192-703F-44EE-870A-0AF5EFACC777}"/>
              </a:ext>
            </a:extLst>
          </p:cNvPr>
          <p:cNvSpPr>
            <a:spLocks noGrp="1"/>
          </p:cNvSpPr>
          <p:nvPr>
            <p:ph idx="12" sz="quarter" type="sldNum"/>
          </p:nvPr>
        </p:nvSpPr>
        <p:spPr/>
        <p:txBody>
          <a:bodyPr/>
          <a:lstStyle/>
          <a:p>
            <a:pPr>
              <a:defRPr/>
            </a:pPr>
            <a:fld id="{5D0C3138-1DF5-4EE7-9BC8-8086AF259160}" type="slidenum">
              <a:rPr altLang="ja-JP" lang="en-US" smtClean="0"/>
              <a:pPr>
                <a:defRPr/>
              </a:pPr>
              <a:t>10</a:t>
            </a:fld>
            <a:endParaRPr altLang="ja-JP" dirty="0" lang="en-US"/>
          </a:p>
        </p:txBody>
      </p:sp>
      <p:graphicFrame>
        <p:nvGraphicFramePr>
          <p:cNvPr id="4" name="コンテンツ プレースホルダー 4">
            <a:extLst>
              <a:ext uri="{FF2B5EF4-FFF2-40B4-BE49-F238E27FC236}">
                <a16:creationId xmlns:a16="http://schemas.microsoft.com/office/drawing/2014/main" id="{BE87E2B1-3D50-4D72-873C-BFAD4172792C}"/>
              </a:ext>
            </a:extLst>
          </p:cNvPr>
          <p:cNvGraphicFramePr>
            <a:graphicFrameLocks/>
          </p:cNvGraphicFramePr>
          <p:nvPr>
            <p:extLst>
              <p:ext uri="{D42A27DB-BD31-4B8C-83A1-F6EECF244321}">
                <p14:modId xmlns:p14="http://schemas.microsoft.com/office/powerpoint/2010/main" val="4079978691"/>
              </p:ext>
            </p:extLst>
          </p:nvPr>
        </p:nvGraphicFramePr>
        <p:xfrm>
          <a:off x="408000" y="2049270"/>
          <a:ext cx="11304000" cy="3125339"/>
        </p:xfrm>
        <a:graphic>
          <a:graphicData uri="http://schemas.openxmlformats.org/drawingml/2006/table">
            <a:tbl>
              <a:tblPr bandRow="1" firstRow="1">
                <a:tableStyleId>{2D5ABB26-0587-4C30-8999-92F81FD0307C}</a:tableStyleId>
              </a:tblPr>
              <a:tblGrid>
                <a:gridCol w="936000">
                  <a:extLst>
                    <a:ext uri="{9D8B030D-6E8A-4147-A177-3AD203B41FA5}">
                      <a16:colId xmlns:a16="http://schemas.microsoft.com/office/drawing/2014/main" val="3646700137"/>
                    </a:ext>
                  </a:extLst>
                </a:gridCol>
                <a:gridCol w="4680000">
                  <a:extLst>
                    <a:ext uri="{9D8B030D-6E8A-4147-A177-3AD203B41FA5}">
                      <a16:colId xmlns:a16="http://schemas.microsoft.com/office/drawing/2014/main" val="2764035913"/>
                    </a:ext>
                  </a:extLst>
                </a:gridCol>
                <a:gridCol w="5688000">
                  <a:extLst>
                    <a:ext uri="{9D8B030D-6E8A-4147-A177-3AD203B41FA5}">
                      <a16:colId xmlns:a16="http://schemas.microsoft.com/office/drawing/2014/main" val="1761304980"/>
                    </a:ext>
                  </a:extLst>
                </a:gridCol>
              </a:tblGrid>
              <a:tr h="431191">
                <a:tc>
                  <a:txBody>
                    <a:bodyPr/>
                    <a:lstStyle/>
                    <a:p>
                      <a:endParaRPr altLang="en-US" dirty="0" kumimoji="1" lang="ja-JP">
                        <a:solidFill>
                          <a:schemeClr val="tx1"/>
                        </a:solidFill>
                        <a:latin charset="-128" panose="020B0604030504040204" pitchFamily="50" typeface="メイリオ"/>
                        <a:ea charset="-128" panose="020B0604030504040204" pitchFamily="50" typeface="メイリオ"/>
                      </a:endParaRPr>
                    </a:p>
                  </a:txBody>
                  <a:tcPr>
                    <a:lnL algn="ctr" cap="flat" cmpd="sng" w="12700">
                      <a:solidFill>
                        <a:schemeClr val="tx1"/>
                      </a:solidFill>
                      <a:prstDash val="solid"/>
                      <a:round/>
                      <a:headEnd len="med" type="none" w="med"/>
                      <a:tailEnd len="med" type="none" w="med"/>
                    </a:lnL>
                    <a:lnR algn="ctr" cap="flat" cmpd="sng" w="12700">
                      <a:solidFill>
                        <a:srgbClr val="FFFFFF"/>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rgbClr val="FFFFFF"/>
                      </a:solidFill>
                      <a:prstDash val="solid"/>
                      <a:round/>
                      <a:headEnd len="med" type="none" w="med"/>
                      <a:tailEnd len="med" type="none" w="med"/>
                    </a:lnB>
                    <a:lnTlToBr algn="ctr" cap="flat" cmpd="sng" w="12700">
                      <a:noFill/>
                      <a:prstDash val="solid"/>
                      <a:round/>
                      <a:headEnd len="med" type="none" w="med"/>
                      <a:tailEnd len="med" type="none" w="med"/>
                    </a:lnTlToBr>
                    <a:lnBlToTr cmpd="sng" w="12700">
                      <a:noFill/>
                      <a:prstDash val="solid"/>
                    </a:lnBlToTr>
                    <a:solidFill>
                      <a:srgbClr val="333399"/>
                    </a:solidFill>
                  </a:tcPr>
                </a:tc>
                <a:tc>
                  <a:txBody>
                    <a:bodyPr/>
                    <a:lstStyle/>
                    <a:p>
                      <a:pPr algn="ctr"/>
                      <a:r>
                        <a:rPr altLang="en-US" b="1" dirty="0" kumimoji="1" lang="ja-JP" sz="2000">
                          <a:solidFill>
                            <a:schemeClr val="bg1"/>
                          </a:solidFill>
                          <a:latin charset="-128" panose="020B0604030504040204" pitchFamily="50" typeface="メイリオ"/>
                          <a:ea charset="-128" panose="020B0604030504040204" pitchFamily="50" typeface="メイリオ"/>
                        </a:rPr>
                        <a:t>連続方式</a:t>
                      </a:r>
                    </a:p>
                  </a:txBody>
                  <a:tcPr anchor="ctr" marB="36000" marT="108000">
                    <a:lnL algn="ctr" cap="flat" cmpd="sng" w="12700">
                      <a:solidFill>
                        <a:srgbClr val="FFFFFF"/>
                      </a:solidFill>
                      <a:prstDash val="solid"/>
                      <a:round/>
                      <a:headEnd len="med" type="none" w="med"/>
                      <a:tailEnd len="med" type="none" w="med"/>
                    </a:lnL>
                    <a:lnR algn="ctr" cap="flat" cmpd="sng" w="12700">
                      <a:solidFill>
                        <a:srgbClr val="FFFFFF"/>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ctr"/>
                      <a:r>
                        <a:rPr altLang="en-US" b="1" dirty="0" kumimoji="1" lang="ja-JP" sz="2000">
                          <a:solidFill>
                            <a:schemeClr val="bg1"/>
                          </a:solidFill>
                          <a:latin charset="-128" panose="020B0604030504040204" pitchFamily="50" typeface="メイリオ"/>
                          <a:ea charset="-128" panose="020B0604030504040204" pitchFamily="50" typeface="メイリオ"/>
                        </a:rPr>
                        <a:t>音止め方式</a:t>
                      </a:r>
                    </a:p>
                  </a:txBody>
                  <a:tcPr marB="36000" marT="108000">
                    <a:lnL algn="ctr" cap="flat" cmpd="sng" w="12700">
                      <a:solidFill>
                        <a:srgbClr val="FFFFFF"/>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extLst>
                  <a:ext uri="{0D108BD9-81ED-4DB2-BD59-A6C34878D82A}">
                    <a16:rowId xmlns:a16="http://schemas.microsoft.com/office/drawing/2014/main" val="685538654"/>
                  </a:ext>
                </a:extLst>
              </a:tr>
              <a:tr h="972000">
                <a:tc>
                  <a:txBody>
                    <a:bodyPr/>
                    <a:lstStyle/>
                    <a:p>
                      <a:r>
                        <a:rPr altLang="en-US" b="1" dirty="0" kumimoji="1" lang="ja-JP" sz="2000">
                          <a:solidFill>
                            <a:schemeClr val="bg1"/>
                          </a:solidFill>
                          <a:latin charset="-128" panose="020B0604030504040204" pitchFamily="50" typeface="メイリオ"/>
                          <a:ea charset="-128" panose="020B0604030504040204" pitchFamily="50" typeface="メイリオ"/>
                        </a:rPr>
                        <a:t> 進行</a:t>
                      </a:r>
                    </a:p>
                  </a:txBody>
                  <a:tcPr anchor="ctr" marT="7200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rgbClr val="FFFFFF"/>
                      </a:solidFill>
                      <a:prstDash val="solid"/>
                      <a:round/>
                      <a:headEnd len="med" type="none" w="med"/>
                      <a:tailEnd len="med" type="none" w="med"/>
                    </a:lnT>
                    <a:lnB algn="ctr" cap="flat" cmpd="sng" w="12700">
                      <a:solidFill>
                        <a:srgbClr val="FFFFFF"/>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r>
                        <a:rPr altLang="en-US" dirty="0" kumimoji="1" lang="ja-JP" sz="1800">
                          <a:solidFill>
                            <a:schemeClr val="tx1"/>
                          </a:solidFill>
                          <a:latin charset="-128" panose="020B0604030504040204" pitchFamily="50" typeface="メイリオ"/>
                          <a:ea charset="-128" panose="020B0604030504040204" pitchFamily="50" typeface="メイリオ"/>
                        </a:rPr>
                        <a:t>あらかじめ設定された時間配分のとおり</a:t>
                      </a:r>
                      <a:endParaRPr altLang="ja-JP" dirty="0" kumimoji="1" lang="en-US" sz="1800">
                        <a:solidFill>
                          <a:schemeClr val="tx1"/>
                        </a:solidFill>
                        <a:latin charset="-128" panose="020B0604030504040204" pitchFamily="50" typeface="メイリオ"/>
                        <a:ea charset="-128" panose="020B0604030504040204" pitchFamily="50" typeface="メイリオ"/>
                      </a:endParaRPr>
                    </a:p>
                    <a:p>
                      <a:r>
                        <a:rPr altLang="en-US" dirty="0" kumimoji="1" lang="ja-JP" sz="1800">
                          <a:solidFill>
                            <a:schemeClr val="tx1"/>
                          </a:solidFill>
                          <a:latin charset="-128" panose="020B0604030504040204" pitchFamily="50" typeface="メイリオ"/>
                          <a:ea charset="-128" panose="020B0604030504040204" pitchFamily="50" typeface="メイリオ"/>
                        </a:rPr>
                        <a:t>問題音声が進行する方式</a:t>
                      </a:r>
                      <a:endParaRPr altLang="ja-JP" dirty="0" kumimoji="1" lang="en-US" sz="1800">
                        <a:solidFill>
                          <a:schemeClr val="tx1"/>
                        </a:solidFill>
                        <a:latin charset="-128" panose="020B0604030504040204" pitchFamily="50" typeface="メイリオ"/>
                        <a:ea charset="-128" panose="020B0604030504040204" pitchFamily="50" typeface="メイリオ"/>
                      </a:endParaRPr>
                    </a:p>
                    <a:p>
                      <a:r>
                        <a:rPr altLang="en-US" dirty="0" kumimoji="1" lang="ja-JP" sz="1800" u="sng">
                          <a:solidFill>
                            <a:srgbClr val="FF0000"/>
                          </a:solidFill>
                          <a:latin charset="-128" panose="020B0604030504040204" pitchFamily="50" typeface="メイリオ"/>
                          <a:ea charset="-128" panose="020B0604030504040204" pitchFamily="50" typeface="メイリオ"/>
                        </a:rPr>
                        <a:t>音声を途中で止めることはできない</a:t>
                      </a:r>
                    </a:p>
                  </a:txBody>
                  <a:tcPr anchor="ctr" marB="36000" marT="7200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tc>
                  <a:txBody>
                    <a:bodyPr/>
                    <a:lstStyle/>
                    <a:p>
                      <a:r>
                        <a:rPr altLang="en-US" dirty="0" kumimoji="1" lang="ja-JP" sz="1800">
                          <a:solidFill>
                            <a:schemeClr val="tx1"/>
                          </a:solidFill>
                          <a:latin charset="-128" panose="020B0604030504040204" pitchFamily="50" typeface="メイリオ"/>
                          <a:ea charset="-128" panose="020B0604030504040204" pitchFamily="50" typeface="メイリオ"/>
                        </a:rPr>
                        <a:t>監督者が各設問の聞き取る英語の音声ごとに再生を止め，受験者は音声の停止中に解答する方式</a:t>
                      </a:r>
                      <a:endParaRPr altLang="ja-JP" dirty="0" kumimoji="1" lang="en-US" sz="1800">
                        <a:solidFill>
                          <a:schemeClr val="tx1"/>
                        </a:solidFill>
                        <a:latin charset="-128" panose="020B0604030504040204" pitchFamily="50" typeface="メイリオ"/>
                        <a:ea charset="-128" panose="020B0604030504040204" pitchFamily="50" typeface="メイリオ"/>
                      </a:endParaRPr>
                    </a:p>
                    <a:p>
                      <a:r>
                        <a:rPr altLang="en-US" dirty="0" kumimoji="1" lang="ja-JP" sz="1800" u="sng">
                          <a:solidFill>
                            <a:srgbClr val="FF0000"/>
                          </a:solidFill>
                          <a:latin charset="-128" panose="020B0604030504040204" pitchFamily="50" typeface="メイリオ"/>
                          <a:ea charset="-128" panose="020B0604030504040204" pitchFamily="50" typeface="メイリオ"/>
                        </a:rPr>
                        <a:t>受験者の合図で次の英語の音声を再生</a:t>
                      </a:r>
                    </a:p>
                  </a:txBody>
                  <a:tcPr marT="72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extLst>
                  <a:ext uri="{0D108BD9-81ED-4DB2-BD59-A6C34878D82A}">
                    <a16:rowId xmlns:a16="http://schemas.microsoft.com/office/drawing/2014/main" val="2449622968"/>
                  </a:ext>
                </a:extLst>
              </a:tr>
              <a:tr h="1224000">
                <a:tc>
                  <a:txBody>
                    <a:bodyPr/>
                    <a:lstStyle/>
                    <a:p>
                      <a:r>
                        <a:rPr altLang="en-US" b="1" dirty="0" kumimoji="1" lang="ja-JP" sz="2000">
                          <a:solidFill>
                            <a:schemeClr val="bg1"/>
                          </a:solidFill>
                          <a:latin charset="-128" panose="020B0604030504040204" pitchFamily="50" typeface="メイリオ"/>
                          <a:ea charset="-128" panose="020B0604030504040204" pitchFamily="50" typeface="メイリオ"/>
                        </a:rPr>
                        <a:t> 特徴</a:t>
                      </a:r>
                    </a:p>
                  </a:txBody>
                  <a:tcPr anchor="ctr" marT="7200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rgbClr val="FFFFFF"/>
                      </a:solidFill>
                      <a:prstDash val="solid"/>
                      <a:round/>
                      <a:headEnd len="med" type="none" w="med"/>
                      <a:tailEnd len="med" type="none" w="med"/>
                    </a:lnT>
                    <a:lnB algn="ctr" cap="flat" cmpd="sng" w="12700">
                      <a:solidFill>
                        <a:srgbClr val="FFFFFF"/>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indent="0" marL="0">
                        <a:buFont charset="2" panose="05000000000000000000" pitchFamily="2" typeface="Wingdings"/>
                        <a:buNone/>
                      </a:pPr>
                      <a:r>
                        <a:rPr altLang="en-US" dirty="0" kumimoji="1" lang="ja-JP" sz="1800">
                          <a:solidFill>
                            <a:schemeClr val="tx1"/>
                          </a:solidFill>
                          <a:latin charset="-128" panose="020B0604030504040204" pitchFamily="50" typeface="メイリオ"/>
                          <a:ea charset="-128" panose="020B0604030504040204" pitchFamily="50" typeface="メイリオ"/>
                        </a:rPr>
                        <a:t>・聞き取る英語の音声の後に設けられて</a:t>
                      </a:r>
                      <a:endParaRPr altLang="ja-JP" dirty="0" kumimoji="1" lang="en-US" sz="1800">
                        <a:solidFill>
                          <a:schemeClr val="tx1"/>
                        </a:solidFill>
                        <a:latin charset="-128" panose="020B0604030504040204" pitchFamily="50" typeface="メイリオ"/>
                        <a:ea charset="-128" panose="020B0604030504040204" pitchFamily="50" typeface="メイリオ"/>
                      </a:endParaRPr>
                    </a:p>
                    <a:p>
                      <a:pPr indent="0" marL="0">
                        <a:buFont charset="2" panose="05000000000000000000" pitchFamily="2" typeface="Wingdings"/>
                        <a:buNone/>
                      </a:pPr>
                      <a:r>
                        <a:rPr altLang="en-US" dirty="0" kumimoji="1" lang="ja-JP" sz="1800">
                          <a:solidFill>
                            <a:schemeClr val="tx1"/>
                          </a:solidFill>
                          <a:latin charset="-128" panose="020B0604030504040204" pitchFamily="50" typeface="メイリオ"/>
                          <a:ea charset="-128" panose="020B0604030504040204" pitchFamily="50" typeface="メイリオ"/>
                        </a:rPr>
                        <a:t>　いる空白時間（問題冊子を読んだり解答</a:t>
                      </a:r>
                      <a:endParaRPr altLang="ja-JP" dirty="0" kumimoji="1" lang="en-US" sz="1800">
                        <a:solidFill>
                          <a:schemeClr val="tx1"/>
                        </a:solidFill>
                        <a:latin charset="-128" panose="020B0604030504040204" pitchFamily="50" typeface="メイリオ"/>
                        <a:ea charset="-128" panose="020B0604030504040204" pitchFamily="50" typeface="メイリオ"/>
                      </a:endParaRPr>
                    </a:p>
                    <a:p>
                      <a:pPr indent="0" marL="0">
                        <a:buFont charset="2" panose="05000000000000000000" pitchFamily="2" typeface="Wingdings"/>
                        <a:buNone/>
                      </a:pPr>
                      <a:r>
                        <a:rPr altLang="en-US" dirty="0" kumimoji="1" lang="ja-JP" sz="1800">
                          <a:solidFill>
                            <a:schemeClr val="tx1"/>
                          </a:solidFill>
                          <a:latin charset="-128" panose="020B0604030504040204" pitchFamily="50" typeface="メイリオ"/>
                          <a:ea charset="-128" panose="020B0604030504040204" pitchFamily="50" typeface="メイリオ"/>
                        </a:rPr>
                        <a:t>　する時間）が延長</a:t>
                      </a:r>
                      <a:endParaRPr altLang="ja-JP" dirty="0" kumimoji="1" lang="en-US" sz="1800">
                        <a:solidFill>
                          <a:schemeClr val="tx1"/>
                        </a:solidFill>
                        <a:latin charset="-128" panose="020B0604030504040204" pitchFamily="50" typeface="メイリオ"/>
                        <a:ea charset="-128" panose="020B0604030504040204" pitchFamily="50" typeface="メイリオ"/>
                      </a:endParaRPr>
                    </a:p>
                    <a:p>
                      <a:pPr indent="0" marL="0">
                        <a:buFont charset="2" panose="05000000000000000000" pitchFamily="2" typeface="Wingdings"/>
                        <a:buNone/>
                      </a:pPr>
                      <a:r>
                        <a:rPr altLang="en-US" dirty="0" kumimoji="1" lang="ja-JP" sz="1800">
                          <a:solidFill>
                            <a:schemeClr val="tx1"/>
                          </a:solidFill>
                          <a:latin charset="-128" panose="020B0604030504040204" pitchFamily="50" typeface="メイリオ"/>
                          <a:ea charset="-128" panose="020B0604030504040204" pitchFamily="50" typeface="メイリオ"/>
                        </a:rPr>
                        <a:t>・全ての設問を聞き取ることができる</a:t>
                      </a:r>
                      <a:endParaRPr altLang="ja-JP" dirty="0" kumimoji="1" lang="en-US" sz="1800">
                        <a:solidFill>
                          <a:schemeClr val="tx1"/>
                        </a:solidFill>
                        <a:latin charset="-128" panose="020B0604030504040204" pitchFamily="50" typeface="メイリオ"/>
                        <a:ea charset="-128" panose="020B0604030504040204" pitchFamily="50" typeface="メイリオ"/>
                      </a:endParaRPr>
                    </a:p>
                  </a:txBody>
                  <a:tcPr marT="7200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tc>
                  <a:txBody>
                    <a:bodyPr/>
                    <a:lstStyle/>
                    <a:p>
                      <a:pPr indent="0" marL="0">
                        <a:buFont charset="2" panose="05000000000000000000" pitchFamily="2" typeface="Wingdings"/>
                        <a:buNone/>
                      </a:pPr>
                      <a:r>
                        <a:rPr altLang="en-US" dirty="0" kumimoji="1" lang="ja-JP" sz="1800">
                          <a:solidFill>
                            <a:schemeClr val="tx1"/>
                          </a:solidFill>
                          <a:latin charset="-128" panose="020B0604030504040204" pitchFamily="50" typeface="メイリオ"/>
                          <a:ea charset="-128" panose="020B0604030504040204" pitchFamily="50" typeface="メイリオ"/>
                        </a:rPr>
                        <a:t>・どの設問の解答に時間をかけるかを受験者が自分で</a:t>
                      </a:r>
                      <a:endParaRPr altLang="ja-JP" dirty="0" kumimoji="1" lang="en-US" sz="1800">
                        <a:solidFill>
                          <a:schemeClr val="tx1"/>
                        </a:solidFill>
                        <a:latin charset="-128" panose="020B0604030504040204" pitchFamily="50" typeface="メイリオ"/>
                        <a:ea charset="-128" panose="020B0604030504040204" pitchFamily="50" typeface="メイリオ"/>
                      </a:endParaRPr>
                    </a:p>
                    <a:p>
                      <a:pPr indent="0" marL="0">
                        <a:buFont charset="2" panose="05000000000000000000" pitchFamily="2" typeface="Wingdings"/>
                        <a:buNone/>
                      </a:pPr>
                      <a:r>
                        <a:rPr altLang="en-US" dirty="0" kumimoji="1" lang="ja-JP" sz="1800">
                          <a:solidFill>
                            <a:schemeClr val="tx1"/>
                          </a:solidFill>
                          <a:latin charset="-128" panose="020B0604030504040204" pitchFamily="50" typeface="メイリオ"/>
                          <a:ea charset="-128" panose="020B0604030504040204" pitchFamily="50" typeface="メイリオ"/>
                        </a:rPr>
                        <a:t>  判断できる</a:t>
                      </a:r>
                      <a:endParaRPr altLang="ja-JP" dirty="0" kumimoji="1" lang="en-US" sz="1800">
                        <a:solidFill>
                          <a:schemeClr val="tx1"/>
                        </a:solidFill>
                        <a:latin charset="-128" panose="020B0604030504040204" pitchFamily="50" typeface="メイリオ"/>
                        <a:ea charset="-128" panose="020B0604030504040204" pitchFamily="50" typeface="メイリオ"/>
                      </a:endParaRPr>
                    </a:p>
                    <a:p>
                      <a:pPr indent="0" marL="0">
                        <a:buFont charset="2" panose="05000000000000000000" pitchFamily="2" typeface="Wingdings"/>
                        <a:buNone/>
                      </a:pPr>
                      <a:r>
                        <a:rPr altLang="en-US" dirty="0" kumimoji="1" lang="ja-JP" sz="1800">
                          <a:solidFill>
                            <a:schemeClr val="tx1"/>
                          </a:solidFill>
                          <a:latin charset="-128" panose="020B0604030504040204" pitchFamily="50" typeface="メイリオ"/>
                          <a:ea charset="-128" panose="020B0604030504040204" pitchFamily="50" typeface="メイリオ"/>
                        </a:rPr>
                        <a:t>・特定の設問の解答に時間をかけすぎると，</a:t>
                      </a:r>
                      <a:r>
                        <a:rPr altLang="en-US" dirty="0" kumimoji="1" lang="ja-JP" sz="1800" u="sng">
                          <a:solidFill>
                            <a:srgbClr val="FF0000"/>
                          </a:solidFill>
                          <a:latin charset="-128" panose="020B0604030504040204" pitchFamily="50" typeface="メイリオ"/>
                          <a:ea charset="-128" panose="020B0604030504040204" pitchFamily="50" typeface="メイリオ"/>
                        </a:rPr>
                        <a:t>最後まで</a:t>
                      </a:r>
                      <a:endParaRPr altLang="ja-JP" dirty="0" kumimoji="1" lang="en-US" sz="1800" u="sng">
                        <a:solidFill>
                          <a:srgbClr val="FF0000"/>
                        </a:solidFill>
                        <a:latin charset="-128" panose="020B0604030504040204" pitchFamily="50" typeface="メイリオ"/>
                        <a:ea charset="-128" panose="020B0604030504040204" pitchFamily="50" typeface="メイリオ"/>
                      </a:endParaRPr>
                    </a:p>
                    <a:p>
                      <a:pPr indent="0" marL="0">
                        <a:buFont charset="2" panose="05000000000000000000" pitchFamily="2" typeface="Wingdings"/>
                        <a:buNone/>
                      </a:pPr>
                      <a:r>
                        <a:rPr altLang="ja-JP" dirty="0" kumimoji="1" lang="en-US" sz="1800" u="none">
                          <a:solidFill>
                            <a:srgbClr val="FF0000"/>
                          </a:solidFill>
                          <a:latin charset="-128" panose="020B0604030504040204" pitchFamily="50" typeface="メイリオ"/>
                          <a:ea charset="-128" panose="020B0604030504040204" pitchFamily="50" typeface="メイリオ"/>
                        </a:rPr>
                        <a:t>  </a:t>
                      </a:r>
                      <a:r>
                        <a:rPr altLang="en-US" dirty="0" kumimoji="1" lang="ja-JP" sz="1800" u="sng">
                          <a:solidFill>
                            <a:srgbClr val="FF0000"/>
                          </a:solidFill>
                          <a:latin charset="-128" panose="020B0604030504040204" pitchFamily="50" typeface="メイリオ"/>
                          <a:ea charset="-128" panose="020B0604030504040204" pitchFamily="50" typeface="メイリオ"/>
                        </a:rPr>
                        <a:t>設問を聞き取れない場合がある</a:t>
                      </a:r>
                      <a:endParaRPr altLang="ja-JP" dirty="0" kumimoji="1" lang="en-US" sz="1800" u="sng">
                        <a:solidFill>
                          <a:srgbClr val="FF0000"/>
                        </a:solidFill>
                        <a:latin charset="-128" panose="020B0604030504040204" pitchFamily="50" typeface="メイリオ"/>
                        <a:ea charset="-128" panose="020B0604030504040204" pitchFamily="50" typeface="メイリオ"/>
                      </a:endParaRPr>
                    </a:p>
                  </a:txBody>
                  <a:tcPr marT="72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extLst>
                  <a:ext uri="{0D108BD9-81ED-4DB2-BD59-A6C34878D82A}">
                    <a16:rowId xmlns:a16="http://schemas.microsoft.com/office/drawing/2014/main" val="1519681565"/>
                  </a:ext>
                </a:extLst>
              </a:tr>
              <a:tr h="480539">
                <a:tc>
                  <a:txBody>
                    <a:bodyPr/>
                    <a:lstStyle/>
                    <a:p>
                      <a:r>
                        <a:rPr altLang="en-US" b="1" dirty="0" kumimoji="1" lang="ja-JP" sz="2000">
                          <a:solidFill>
                            <a:schemeClr val="bg1"/>
                          </a:solidFill>
                          <a:latin charset="-128" panose="020B0604030504040204" pitchFamily="50" typeface="メイリオ"/>
                          <a:ea charset="-128" panose="020B0604030504040204" pitchFamily="50" typeface="メイリオ"/>
                        </a:rPr>
                        <a:t> 機器</a:t>
                      </a:r>
                    </a:p>
                  </a:txBody>
                  <a:tcPr anchor="ctr" marT="7200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rgbClr val="FFFFFF"/>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r>
                        <a:rPr altLang="en-US" dirty="0" kumimoji="1" lang="ja-JP" sz="1800">
                          <a:solidFill>
                            <a:schemeClr val="tx1"/>
                          </a:solidFill>
                          <a:latin charset="-128" panose="020B0604030504040204" pitchFamily="50" typeface="メイリオ"/>
                          <a:ea charset="-128" panose="020B0604030504040204" pitchFamily="50" typeface="メイリオ"/>
                        </a:rPr>
                        <a:t>原則，</a:t>
                      </a:r>
                      <a:r>
                        <a:rPr altLang="ja-JP" dirty="0" kumimoji="1" lang="en-US" sz="1800">
                          <a:solidFill>
                            <a:schemeClr val="tx1"/>
                          </a:solidFill>
                          <a:latin charset="-128" panose="020B0604030504040204" pitchFamily="50" typeface="メイリオ"/>
                          <a:ea charset="-128" panose="020B0604030504040204" pitchFamily="50" typeface="メイリオ"/>
                        </a:rPr>
                        <a:t>IC</a:t>
                      </a:r>
                      <a:r>
                        <a:rPr altLang="en-US" dirty="0" kumimoji="1" lang="ja-JP" sz="1800">
                          <a:solidFill>
                            <a:schemeClr val="tx1"/>
                          </a:solidFill>
                          <a:latin charset="-128" panose="020B0604030504040204" pitchFamily="50" typeface="メイリオ"/>
                          <a:ea charset="-128" panose="020B0604030504040204" pitchFamily="50" typeface="メイリオ"/>
                        </a:rPr>
                        <a:t>プレーヤーを受験者自身が操作</a:t>
                      </a:r>
                      <a:endParaRPr altLang="ja-JP" dirty="0" kumimoji="1" lang="en-US" sz="1800">
                        <a:solidFill>
                          <a:schemeClr val="tx1"/>
                        </a:solidFill>
                        <a:latin charset="-128" panose="020B0604030504040204" pitchFamily="50" typeface="メイリオ"/>
                        <a:ea charset="-128" panose="020B0604030504040204" pitchFamily="50" typeface="メイリオ"/>
                      </a:endParaRPr>
                    </a:p>
                  </a:txBody>
                  <a:tcPr anchor="ctr" marT="7200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tc>
                  <a:txBody>
                    <a:bodyPr/>
                    <a:lstStyle/>
                    <a:p>
                      <a:r>
                        <a:rPr altLang="ja-JP" dirty="0" kumimoji="1" lang="en-US" sz="1800">
                          <a:solidFill>
                            <a:schemeClr val="tx1"/>
                          </a:solidFill>
                          <a:latin charset="-128" panose="020B0604030504040204" pitchFamily="50" typeface="メイリオ"/>
                          <a:ea charset="-128" panose="020B0604030504040204" pitchFamily="50" typeface="メイリオ"/>
                        </a:rPr>
                        <a:t>CD</a:t>
                      </a:r>
                      <a:r>
                        <a:rPr altLang="en-US" dirty="0" kumimoji="1" lang="ja-JP" sz="1800">
                          <a:solidFill>
                            <a:schemeClr val="tx1"/>
                          </a:solidFill>
                          <a:latin charset="-128" panose="020B0604030504040204" pitchFamily="50" typeface="メイリオ"/>
                          <a:ea charset="-128" panose="020B0604030504040204" pitchFamily="50" typeface="メイリオ"/>
                        </a:rPr>
                        <a:t>プレーヤーを監督者が操作</a:t>
                      </a:r>
                      <a:endParaRPr altLang="ja-JP" dirty="0" kumimoji="1" lang="en-US" sz="1800">
                        <a:solidFill>
                          <a:schemeClr val="tx1"/>
                        </a:solidFill>
                        <a:latin charset="-128" panose="020B0604030504040204" pitchFamily="50" typeface="メイリオ"/>
                        <a:ea charset="-128" panose="020B0604030504040204" pitchFamily="50" typeface="メイリオ"/>
                      </a:endParaRPr>
                    </a:p>
                  </a:txBody>
                  <a:tcPr anchor="ctr" marT="72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extLst>
                  <a:ext uri="{0D108BD9-81ED-4DB2-BD59-A6C34878D82A}">
                    <a16:rowId xmlns:a16="http://schemas.microsoft.com/office/drawing/2014/main" val="599611673"/>
                  </a:ext>
                </a:extLst>
              </a:tr>
            </a:tbl>
          </a:graphicData>
        </a:graphic>
      </p:graphicFrame>
      <p:sp>
        <p:nvSpPr>
          <p:cNvPr id="6" name="Rectangle 3">
            <a:extLst>
              <a:ext uri="{FF2B5EF4-FFF2-40B4-BE49-F238E27FC236}">
                <a16:creationId xmlns:a16="http://schemas.microsoft.com/office/drawing/2014/main" id="{DBBD5A86-3594-4FBE-9E07-7681DB430CE0}"/>
              </a:ext>
            </a:extLst>
          </p:cNvPr>
          <p:cNvSpPr txBox="1">
            <a:spLocks noChangeArrowheads="1"/>
          </p:cNvSpPr>
          <p:nvPr/>
        </p:nvSpPr>
        <p:spPr bwMode="auto">
          <a:xfrm>
            <a:off x="336000" y="1584750"/>
            <a:ext cx="11376000" cy="5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marL="436562">
              <a:spcBef>
                <a:spcPts val="600"/>
              </a:spcBef>
              <a:spcAft>
                <a:spcPts val="600"/>
              </a:spcAft>
              <a:buFont charset="2" panose="05000000000000000000" pitchFamily="2" typeface="Wingdings"/>
              <a:buChar char="l"/>
            </a:pPr>
            <a:r>
              <a:rPr altLang="en-US" dirty="0" lang="ja-JP" spc="-150" sz="2400">
                <a:solidFill>
                  <a:schemeClr val="accent4"/>
                </a:solidFill>
                <a:latin charset="-128" panose="020B0604030504040204" pitchFamily="50" typeface="メイリオ"/>
                <a:ea charset="-128" panose="020B0604030504040204" pitchFamily="50" typeface="メイリオ"/>
              </a:rPr>
              <a:t>　 </a:t>
            </a:r>
            <a:r>
              <a:rPr altLang="en-US" dirty="0" lang="ja-JP" spc="-150" sz="2400" u="sng">
                <a:solidFill>
                  <a:srgbClr val="FF0000"/>
                </a:solidFill>
                <a:latin charset="-128" panose="020B0604030504040204" pitchFamily="50" typeface="メイリオ"/>
                <a:ea charset="-128" panose="020B0604030504040204" pitchFamily="50" typeface="メイリオ"/>
              </a:rPr>
              <a:t>「連続方式」</a:t>
            </a:r>
            <a:r>
              <a:rPr altLang="en-US" dirty="0" lang="ja-JP" spc="-150" sz="2400">
                <a:solidFill>
                  <a:schemeClr val="accent4"/>
                </a:solidFill>
                <a:latin charset="-128" panose="020B0604030504040204" pitchFamily="50" typeface="メイリオ"/>
                <a:ea charset="-128" panose="020B0604030504040204" pitchFamily="50" typeface="メイリオ"/>
              </a:rPr>
              <a:t>と</a:t>
            </a:r>
            <a:r>
              <a:rPr altLang="en-US" dirty="0" lang="ja-JP" sz="2400" u="sng">
                <a:solidFill>
                  <a:srgbClr val="FF0000"/>
                </a:solidFill>
                <a:latin charset="-128" panose="020B0604030504040204" pitchFamily="50" typeface="メイリオ"/>
                <a:ea charset="-128" panose="020B0604030504040204" pitchFamily="50" typeface="メイリオ"/>
              </a:rPr>
              <a:t>「音止め方式」</a:t>
            </a:r>
            <a:r>
              <a:rPr altLang="en-US" dirty="0" lang="ja-JP" sz="2400">
                <a:solidFill>
                  <a:schemeClr val="accent4"/>
                </a:solidFill>
                <a:latin charset="-128" panose="020B0604030504040204" pitchFamily="50" typeface="メイリオ"/>
                <a:ea charset="-128" panose="020B0604030504040204" pitchFamily="50" typeface="メイリオ"/>
              </a:rPr>
              <a:t>から，申請する際にどちらか一方を選択。</a:t>
            </a:r>
            <a:endParaRPr altLang="ja-JP" dirty="0" lang="en-US" sz="2400">
              <a:solidFill>
                <a:schemeClr val="accent4"/>
              </a:solidFill>
              <a:latin charset="-128" panose="020B0604030504040204" pitchFamily="50" typeface="メイリオ"/>
              <a:ea charset="-128" panose="020B0604030504040204" pitchFamily="50" typeface="メイリオ"/>
            </a:endParaRPr>
          </a:p>
        </p:txBody>
      </p:sp>
      <p:sp>
        <p:nvSpPr>
          <p:cNvPr id="7" name="正方形/長方形 6">
            <a:extLst>
              <a:ext uri="{FF2B5EF4-FFF2-40B4-BE49-F238E27FC236}">
                <a16:creationId xmlns:a16="http://schemas.microsoft.com/office/drawing/2014/main" id="{0525B681-AB16-4F50-87F3-9910E6617AD7}"/>
              </a:ext>
            </a:extLst>
          </p:cNvPr>
          <p:cNvSpPr/>
          <p:nvPr/>
        </p:nvSpPr>
        <p:spPr>
          <a:xfrm>
            <a:off x="192000" y="117000"/>
            <a:ext cx="3024000" cy="584775"/>
          </a:xfrm>
          <a:prstGeom prst="rect">
            <a:avLst/>
          </a:prstGeom>
        </p:spPr>
        <p:txBody>
          <a:bodyPr wrap="square">
            <a:spAutoFit/>
          </a:bodyPr>
          <a:lstStyle/>
          <a:p>
            <a:pPr eaLnBrk="1" hangingPunct="1">
              <a:spcBef>
                <a:spcPts val="2400"/>
              </a:spcBef>
              <a:defRPr/>
            </a:pPr>
            <a:r>
              <a:rPr altLang="ja-JP" b="1" dirty="0" kern="0" lang="en-US" sz="3200">
                <a:latin charset="-128" panose="020B0604030504040204" pitchFamily="50" typeface="メイリオ"/>
                <a:ea charset="-128" panose="020B0604030504040204" pitchFamily="50" typeface="メイリオ"/>
              </a:rPr>
              <a:t>【</a:t>
            </a:r>
            <a:r>
              <a:rPr altLang="ja-JP" dirty="0" lang="en-US" sz="3200">
                <a:latin charset="-128" panose="020B0604030504040204" pitchFamily="50" typeface="メイリオ"/>
                <a:ea charset="-128" panose="020B0604030504040204" pitchFamily="50" typeface="メイリオ"/>
              </a:rPr>
              <a:t>P</a:t>
            </a:r>
            <a:r>
              <a:rPr altLang="ja-JP" dirty="0" kern="0" lang="en-US" sz="3200">
                <a:latin charset="-128" panose="020B0604030504040204" pitchFamily="50" typeface="メイリオ"/>
                <a:ea charset="-128" panose="020B0604030504040204" pitchFamily="50" typeface="メイリオ"/>
              </a:rPr>
              <a:t>28</a:t>
            </a:r>
            <a:r>
              <a:rPr altLang="en-US" dirty="0" kern="0" lang="ja-JP" sz="3200">
                <a:latin charset="-128" panose="020B0604030504040204" pitchFamily="50" typeface="メイリオ"/>
                <a:ea charset="-128" panose="020B0604030504040204" pitchFamily="50" typeface="メイリオ"/>
              </a:rPr>
              <a:t>～</a:t>
            </a:r>
            <a:r>
              <a:rPr altLang="ja-JP" dirty="0" kern="0" lang="en-US" sz="3200">
                <a:latin charset="-128" panose="020B0604030504040204" pitchFamily="50" typeface="メイリオ"/>
                <a:ea charset="-128" panose="020B0604030504040204" pitchFamily="50" typeface="メイリオ"/>
              </a:rPr>
              <a:t>29</a:t>
            </a:r>
            <a:r>
              <a:rPr altLang="ja-JP" b="1" dirty="0" kern="0" lang="en-US" sz="3200">
                <a:latin charset="-128" panose="020B0604030504040204" pitchFamily="50" typeface="メイリオ"/>
                <a:ea charset="-128" panose="020B0604030504040204" pitchFamily="50" typeface="メイリオ"/>
              </a:rPr>
              <a:t>】</a:t>
            </a:r>
          </a:p>
        </p:txBody>
      </p:sp>
      <p:sp>
        <p:nvSpPr>
          <p:cNvPr id="9" name="Rectangle 3">
            <a:extLst>
              <a:ext uri="{FF2B5EF4-FFF2-40B4-BE49-F238E27FC236}">
                <a16:creationId xmlns:a16="http://schemas.microsoft.com/office/drawing/2014/main" id="{394EFFF0-DA26-45F4-ABE6-A473AAD61EE2}"/>
              </a:ext>
            </a:extLst>
          </p:cNvPr>
          <p:cNvSpPr txBox="1">
            <a:spLocks noChangeArrowheads="1"/>
          </p:cNvSpPr>
          <p:nvPr/>
        </p:nvSpPr>
        <p:spPr bwMode="auto">
          <a:xfrm>
            <a:off x="1200000" y="5229000"/>
            <a:ext cx="11664000" cy="5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indent="0" marL="93662">
              <a:spcBef>
                <a:spcPts val="600"/>
              </a:spcBef>
              <a:spcAft>
                <a:spcPts val="600"/>
              </a:spcAft>
              <a:buNone/>
            </a:pPr>
            <a:r>
              <a:rPr altLang="ja-JP" dirty="0" lang="en-US" spc="-150" sz="2200">
                <a:latin charset="-128" panose="020B0604030504040204" pitchFamily="50" typeface="メイリオ"/>
                <a:ea charset="-128" panose="020B0604030504040204" pitchFamily="50" typeface="メイリオ"/>
              </a:rPr>
              <a:t>※</a:t>
            </a:r>
            <a:r>
              <a:rPr altLang="en-US" dirty="0" lang="ja-JP" spc="-150" sz="2200">
                <a:latin charset="-128" panose="020B0604030504040204" pitchFamily="50" typeface="メイリオ"/>
                <a:ea charset="-128" panose="020B0604030504040204" pitchFamily="50" typeface="メイリオ"/>
              </a:rPr>
              <a:t>　聞き取る英語の音声の再生時間は，一般の受験者と同じ。</a:t>
            </a:r>
            <a:endParaRPr altLang="ja-JP" dirty="0" lang="en-US" sz="2200">
              <a:latin charset="-128" panose="020B0604030504040204" pitchFamily="50" typeface="メイリオ"/>
              <a:ea charset="-128" panose="020B0604030504040204" pitchFamily="50" typeface="メイリオ"/>
            </a:endParaRPr>
          </a:p>
        </p:txBody>
      </p:sp>
      <p:sp>
        <p:nvSpPr>
          <p:cNvPr id="10" name="Rectangle 4">
            <a:extLst>
              <a:ext uri="{FF2B5EF4-FFF2-40B4-BE49-F238E27FC236}">
                <a16:creationId xmlns:a16="http://schemas.microsoft.com/office/drawing/2014/main" id="{4EA409A4-ABB6-4375-A501-121F9BB22F89}"/>
              </a:ext>
            </a:extLst>
          </p:cNvPr>
          <p:cNvSpPr>
            <a:spLocks noChangeArrowheads="1"/>
          </p:cNvSpPr>
          <p:nvPr/>
        </p:nvSpPr>
        <p:spPr bwMode="auto">
          <a:xfrm>
            <a:off x="336000" y="5649270"/>
            <a:ext cx="11304000" cy="803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457200" marL="4572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indent="-342900" marL="436562">
              <a:spcBef>
                <a:spcPts val="0"/>
              </a:spcBef>
              <a:spcAft>
                <a:spcPts val="0"/>
              </a:spcAft>
              <a:buFont charset="2" panose="05000000000000000000" pitchFamily="2" typeface="Wingdings"/>
              <a:buChar char="l"/>
            </a:pPr>
            <a:r>
              <a:rPr altLang="en-US" dirty="0" lang="ja-JP" sz="2200">
                <a:latin charset="-128" panose="020B0604030504040204" pitchFamily="50" typeface="メイリオ"/>
                <a:ea charset="-128" panose="020B0604030504040204" pitchFamily="50" typeface="メイリオ"/>
              </a:rPr>
              <a:t> 各方式の音声のサンプルは，大学入試センターのウェブサイトに掲載。</a:t>
            </a:r>
            <a:r>
              <a:rPr altLang="ja-JP" dirty="0" kern="0" lang="en-US" sz="2200">
                <a:solidFill>
                  <a:srgbClr val="000000"/>
                </a:solidFill>
                <a:latin charset="-128" panose="020B0604030504040204" pitchFamily="50" typeface="メイリオ"/>
                <a:ea charset="-128" panose="020B0604030504040204" pitchFamily="50" typeface="メイリオ"/>
              </a:rPr>
              <a:t>       </a:t>
            </a:r>
          </a:p>
          <a:p>
            <a:pPr indent="0" marL="93662">
              <a:spcBef>
                <a:spcPts val="0"/>
              </a:spcBef>
              <a:spcAft>
                <a:spcPts val="0"/>
              </a:spcAft>
              <a:buNone/>
            </a:pPr>
            <a:r>
              <a:rPr altLang="ja-JP" dirty="0" kern="0" lang="en-US" sz="2200">
                <a:solidFill>
                  <a:srgbClr val="000000"/>
                </a:solidFill>
                <a:latin charset="-128" panose="020B0604030504040204" pitchFamily="50" typeface="メイリオ"/>
                <a:ea charset="-128" panose="020B0604030504040204" pitchFamily="50" typeface="メイリオ"/>
              </a:rPr>
              <a:t>    https://www.dnc.ac.jp/kyotsu/shiken_jouhou/r9/Extendedaudio.html</a:t>
            </a:r>
            <a:endParaRPr altLang="ja-JP" dirty="0" lang="en-US" sz="2200">
              <a:latin charset="-128" panose="020B0604030504040204" pitchFamily="50" typeface="メイリオ"/>
              <a:ea charset="-128" panose="020B0604030504040204" pitchFamily="50" typeface="メイリオ"/>
            </a:endParaRPr>
          </a:p>
          <a:p>
            <a:pPr marL="550862">
              <a:spcBef>
                <a:spcPts val="600"/>
              </a:spcBef>
              <a:spcAft>
                <a:spcPts val="1200"/>
              </a:spcAft>
              <a:buFont charset="2" panose="05000000000000000000" pitchFamily="2" typeface="Wingdings"/>
              <a:buChar char="l"/>
            </a:pPr>
            <a:endParaRPr altLang="ja-JP" dirty="0" lang="en-US" sz="800"/>
          </a:p>
        </p:txBody>
      </p:sp>
      <p:sp>
        <p:nvSpPr>
          <p:cNvPr id="12" name="テキスト ボックス 11">
            <a:extLst>
              <a:ext uri="{FF2B5EF4-FFF2-40B4-BE49-F238E27FC236}">
                <a16:creationId xmlns:a16="http://schemas.microsoft.com/office/drawing/2014/main" id="{E44CF29D-3D50-41D8-A79A-419702748A79}"/>
              </a:ext>
            </a:extLst>
          </p:cNvPr>
          <p:cNvSpPr txBox="1"/>
          <p:nvPr/>
        </p:nvSpPr>
        <p:spPr>
          <a:xfrm>
            <a:off x="296214" y="945001"/>
            <a:ext cx="11415786" cy="575999"/>
          </a:xfrm>
          <a:prstGeom prst="rect">
            <a:avLst/>
          </a:prstGeom>
          <a:solidFill>
            <a:srgbClr val="F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108000" wrap="square">
            <a:noAutofit/>
          </a:bodyPr>
          <a:lstStyle/>
          <a:p>
            <a:r>
              <a:rPr altLang="en-US" b="1" dirty="0" lang="ja-JP" sz="2800">
                <a:solidFill>
                  <a:srgbClr val="FFFFFF"/>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4030504040204" pitchFamily="50" typeface="メイリオ"/>
                <a:ea charset="-128" panose="020B0604030504040204" pitchFamily="50" typeface="メイリオ"/>
              </a:rPr>
              <a:t>リスニングにおける試験時間延長の実施方式</a:t>
            </a:r>
          </a:p>
        </p:txBody>
      </p:sp>
    </p:spTree>
    <p:extLst>
      <p:ext uri="{BB962C8B-B14F-4D97-AF65-F5344CB8AC3E}">
        <p14:creationId xmlns:p14="http://schemas.microsoft.com/office/powerpoint/2010/main" val="1536433624"/>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676" name="Rectangle 15"/>
          <p:cNvSpPr>
            <a:spLocks noChangeArrowheads="1"/>
          </p:cNvSpPr>
          <p:nvPr/>
        </p:nvSpPr>
        <p:spPr bwMode="auto">
          <a:xfrm>
            <a:off x="264001" y="58800"/>
            <a:ext cx="1440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a:latin charset="-128" panose="020B0604030504040204" pitchFamily="50" typeface="メイリオ"/>
                <a:ea charset="-128" panose="020B0604030504040204" pitchFamily="50" typeface="メイリオ"/>
              </a:rPr>
              <a:t>【P35】 </a:t>
            </a:r>
            <a:r>
              <a:rPr altLang="en-US" dirty="0" lang="ja-JP">
                <a:solidFill>
                  <a:srgbClr val="0033CC"/>
                </a:solidFill>
                <a:latin charset="-128" panose="020B0604030504040204" pitchFamily="50" typeface="メイリオ"/>
                <a:ea charset="-128" panose="020B0604030504040204" pitchFamily="50" typeface="メイリオ"/>
              </a:rPr>
              <a:t>　</a:t>
            </a:r>
            <a:r>
              <a:rPr altLang="en-US" dirty="0" lang="ja-JP" sz="2600">
                <a:solidFill>
                  <a:srgbClr val="0033CC"/>
                </a:solidFill>
                <a:latin charset="-128" panose="020B0604030504040204" pitchFamily="50" typeface="メイリオ"/>
                <a:ea charset="-128" panose="020B0604030504040204" pitchFamily="50" typeface="メイリオ"/>
              </a:rPr>
              <a:t>　</a:t>
            </a:r>
          </a:p>
        </p:txBody>
      </p:sp>
      <p:sp>
        <p:nvSpPr>
          <p:cNvPr id="8199" name="Rectangle 3"/>
          <p:cNvSpPr>
            <a:spLocks noChangeArrowheads="1" noGrp="1"/>
          </p:cNvSpPr>
          <p:nvPr>
            <p:ph idx="4294967295" type="body"/>
          </p:nvPr>
        </p:nvSpPr>
        <p:spPr>
          <a:xfrm>
            <a:off x="408000" y="1773000"/>
            <a:ext cx="11448000" cy="1296000"/>
          </a:xfrm>
        </p:spPr>
        <p:txBody>
          <a:bodyPr/>
          <a:lstStyle/>
          <a:p>
            <a:pPr eaLnBrk="1" hangingPunct="1">
              <a:spcBef>
                <a:spcPct val="0"/>
              </a:spcBef>
              <a:buFont charset="2" panose="05000000000000000000" pitchFamily="2" typeface="Wingdings"/>
              <a:buChar char="l"/>
              <a:defRPr/>
            </a:pPr>
            <a:r>
              <a:rPr altLang="en-US" dirty="0" lang="ja-JP" sz="2400">
                <a:latin charset="-128" panose="020B0604030504040204" pitchFamily="50" typeface="メイリオ"/>
                <a:ea charset="-128" panose="020B0604030504040204" pitchFamily="50" typeface="メイリオ"/>
              </a:rPr>
              <a:t>　共通テスト出願後の不慮の事故等（交通事故，負傷，発病，症状の悪化等）のために受験上の配慮を希望する場合は，受験票に記載の</a:t>
            </a:r>
            <a:r>
              <a:rPr altLang="ja-JP" dirty="0" lang="en-US" sz="2400">
                <a:latin charset="-128" panose="020B0604030504040204" pitchFamily="50" typeface="メイリオ"/>
                <a:ea charset="-128" panose="020B0604030504040204" pitchFamily="50" typeface="メイリオ"/>
              </a:rPr>
              <a:t>｢</a:t>
            </a:r>
            <a:r>
              <a:rPr altLang="en-US" dirty="0" lang="ja-JP" sz="2400">
                <a:latin charset="-128" panose="020B0604030504040204" pitchFamily="50" typeface="メイリオ"/>
                <a:ea charset="-128" panose="020B0604030504040204" pitchFamily="50" typeface="メイリオ"/>
              </a:rPr>
              <a:t>問合せ大学</a:t>
            </a:r>
            <a:r>
              <a:rPr altLang="ja-JP" dirty="0" lang="en-US" sz="2400">
                <a:latin charset="-128" panose="020B0604030504040204" pitchFamily="50" typeface="メイリオ"/>
                <a:ea charset="-128" panose="020B0604030504040204" pitchFamily="50" typeface="メイリオ"/>
              </a:rPr>
              <a:t>｣</a:t>
            </a:r>
            <a:r>
              <a:rPr altLang="en-US" dirty="0" lang="ja-JP" sz="2400">
                <a:latin charset="-128" panose="020B0604030504040204" pitchFamily="50" typeface="メイリオ"/>
                <a:ea charset="-128" panose="020B0604030504040204" pitchFamily="50" typeface="メイリオ"/>
              </a:rPr>
              <a:t>に事前連絡の上，申請。</a:t>
            </a:r>
            <a:endParaRPr altLang="ja-JP" dirty="0" lang="en-US" sz="2400">
              <a:latin charset="-128" panose="020B0604030504040204" pitchFamily="50" typeface="メイリオ"/>
              <a:ea charset="-128" panose="020B0604030504040204" pitchFamily="50" typeface="メイリオ"/>
            </a:endParaRPr>
          </a:p>
        </p:txBody>
      </p:sp>
      <p:graphicFrame>
        <p:nvGraphicFramePr>
          <p:cNvPr id="5" name="表 4"/>
          <p:cNvGraphicFramePr>
            <a:graphicFrameLocks noGrp="1"/>
          </p:cNvGraphicFramePr>
          <p:nvPr>
            <p:extLst>
              <p:ext uri="{D42A27DB-BD31-4B8C-83A1-F6EECF244321}">
                <p14:modId xmlns:p14="http://schemas.microsoft.com/office/powerpoint/2010/main" val="897787386"/>
              </p:ext>
            </p:extLst>
          </p:nvPr>
        </p:nvGraphicFramePr>
        <p:xfrm>
          <a:off x="3095057" y="2997000"/>
          <a:ext cx="6073886" cy="1407600"/>
        </p:xfrm>
        <a:graphic>
          <a:graphicData uri="http://schemas.openxmlformats.org/drawingml/2006/table">
            <a:tbl>
              <a:tblPr bandRow="1" firstRow="1">
                <a:tableStyleId>{5C22544A-7EE6-4342-B048-85BDC9FD1C3A}</a:tableStyleId>
              </a:tblPr>
              <a:tblGrid>
                <a:gridCol w="6073886">
                  <a:extLst>
                    <a:ext uri="{9D8B030D-6E8A-4147-A177-3AD203B41FA5}">
                      <a16:colId xmlns:a16="http://schemas.microsoft.com/office/drawing/2014/main" val="3160906983"/>
                    </a:ext>
                  </a:extLst>
                </a:gridCol>
              </a:tblGrid>
              <a:tr h="60408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latin charset="-128" panose="020B0604030504040204" pitchFamily="50" typeface="メイリオ"/>
                          <a:ea charset="-128" panose="020B0604030504040204" pitchFamily="50" typeface="メイリオ"/>
                        </a:rPr>
                        <a:t>申請受付期間</a:t>
                      </a:r>
                      <a:endParaRPr altLang="ja-JP" b="0" dirty="0" kern="100" lang="ja-JP" sz="24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marB="36000" marT="108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extLst>
                  <a:ext uri="{0D108BD9-81ED-4DB2-BD59-A6C34878D82A}">
                    <a16:rowId xmlns:a16="http://schemas.microsoft.com/office/drawing/2014/main" val="246369796"/>
                  </a:ext>
                </a:extLst>
              </a:tr>
              <a:tr h="60408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0" dirty="0" kern="100" kumimoji="1" lang="en-US" sz="2400">
                          <a:solidFill>
                            <a:schemeClr val="tx1"/>
                          </a:solidFill>
                          <a:effectLst/>
                          <a:latin charset="-128" panose="020B0604030504040204" pitchFamily="50" typeface="メイリオ"/>
                          <a:ea charset="-128" panose="020B0604030504040204" pitchFamily="50" typeface="メイリオ"/>
                          <a:cs typeface="Arial"/>
                        </a:rPr>
                        <a:t>12</a:t>
                      </a:r>
                      <a:r>
                        <a:rPr altLang="en-US" b="0" dirty="0" kern="100" kumimoji="1" lang="ja-JP" sz="2400">
                          <a:solidFill>
                            <a:schemeClr val="tx1"/>
                          </a:solidFill>
                          <a:effectLst/>
                          <a:latin charset="-128" panose="020B0604030504040204" pitchFamily="50" typeface="メイリオ"/>
                          <a:ea charset="-128" panose="020B0604030504040204" pitchFamily="50" typeface="メイリオ"/>
                          <a:cs typeface="Arial"/>
                        </a:rPr>
                        <a:t>月</a:t>
                      </a:r>
                      <a:r>
                        <a:rPr altLang="ja-JP" b="0" dirty="0" kern="100" kumimoji="1" lang="en-US" sz="2400">
                          <a:solidFill>
                            <a:schemeClr val="tx1"/>
                          </a:solidFill>
                          <a:effectLst/>
                          <a:latin charset="-128" panose="020B0604030504040204" pitchFamily="50" typeface="メイリオ"/>
                          <a:ea charset="-128" panose="020B0604030504040204" pitchFamily="50" typeface="メイリオ"/>
                          <a:cs typeface="Arial"/>
                        </a:rPr>
                        <a:t>10</a:t>
                      </a:r>
                      <a:r>
                        <a:rPr altLang="en-US" b="0" dirty="0" kern="100" kumimoji="1" lang="ja-JP" sz="2400">
                          <a:solidFill>
                            <a:schemeClr val="tx1"/>
                          </a:solidFill>
                          <a:effectLst/>
                          <a:latin charset="-128" panose="020B0604030504040204" pitchFamily="50" typeface="メイリオ"/>
                          <a:ea charset="-128" panose="020B0604030504040204" pitchFamily="50" typeface="メイリオ"/>
                          <a:cs typeface="Arial"/>
                        </a:rPr>
                        <a:t>日（木）から</a:t>
                      </a:r>
                      <a:endParaRPr altLang="ja-JP" b="0" dirty="0" kern="100" kumimoji="1" lang="en-US" sz="2400">
                        <a:solidFill>
                          <a:schemeClr val="tx1"/>
                        </a:solidFill>
                        <a:effectLst/>
                        <a:latin charset="-128" panose="020B0604030504040204" pitchFamily="50" typeface="メイリオ"/>
                        <a:ea charset="-128" panose="020B0604030504040204" pitchFamily="50" typeface="メイリオ"/>
                        <a:cs typeface="Arial"/>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400" u="sng">
                          <a:solidFill>
                            <a:srgbClr val="FF0000"/>
                          </a:solidFill>
                          <a:effectLst/>
                          <a:latin charset="-128" panose="020B0604030504040204" pitchFamily="50" typeface="メイリオ"/>
                          <a:ea charset="-128" panose="020B0604030504040204" pitchFamily="50" typeface="メイリオ"/>
                          <a:cs typeface="Arial"/>
                        </a:rPr>
                        <a:t>令和</a:t>
                      </a:r>
                      <a:r>
                        <a:rPr altLang="ja-JP" b="0" dirty="0" kern="100" kumimoji="1" lang="en-US" sz="2400" u="sng">
                          <a:solidFill>
                            <a:srgbClr val="FF0000"/>
                          </a:solidFill>
                          <a:effectLst/>
                          <a:latin charset="-128" panose="020B0604030504040204" pitchFamily="50" typeface="メイリオ"/>
                          <a:ea charset="-128" panose="020B0604030504040204" pitchFamily="50" typeface="メイリオ"/>
                          <a:cs typeface="Arial"/>
                        </a:rPr>
                        <a:t>9</a:t>
                      </a:r>
                      <a:r>
                        <a:rPr altLang="en-US" b="0" dirty="0" kern="100" kumimoji="1" lang="ja-JP" sz="2400" u="sng">
                          <a:solidFill>
                            <a:srgbClr val="FF0000"/>
                          </a:solidFill>
                          <a:effectLst/>
                          <a:latin charset="-128" panose="020B0604030504040204" pitchFamily="50" typeface="メイリオ"/>
                          <a:ea charset="-128" panose="020B0604030504040204" pitchFamily="50" typeface="メイリオ"/>
                          <a:cs typeface="Arial"/>
                        </a:rPr>
                        <a:t>年</a:t>
                      </a:r>
                      <a:r>
                        <a:rPr altLang="ja-JP" b="0" dirty="0" kern="100" kumimoji="1" lang="en-US" sz="2400" u="sng">
                          <a:solidFill>
                            <a:srgbClr val="FF0000"/>
                          </a:solidFill>
                          <a:effectLst/>
                          <a:latin charset="-128" panose="020B0604030504040204" pitchFamily="50" typeface="メイリオ"/>
                          <a:ea charset="-128" panose="020B0604030504040204" pitchFamily="50" typeface="メイリオ"/>
                          <a:cs typeface="Arial"/>
                        </a:rPr>
                        <a:t>1</a:t>
                      </a:r>
                      <a:r>
                        <a:rPr altLang="en-US" b="0" dirty="0" kern="100" kumimoji="1" lang="ja-JP" sz="2400" u="sng">
                          <a:solidFill>
                            <a:srgbClr val="FF0000"/>
                          </a:solidFill>
                          <a:effectLst/>
                          <a:latin charset="-128" panose="020B0604030504040204" pitchFamily="50" typeface="メイリオ"/>
                          <a:ea charset="-128" panose="020B0604030504040204" pitchFamily="50" typeface="メイリオ"/>
                          <a:cs typeface="Arial"/>
                        </a:rPr>
                        <a:t>月</a:t>
                      </a:r>
                      <a:r>
                        <a:rPr altLang="ja-JP" b="0" dirty="0" kern="100" kumimoji="1" lang="en-US" sz="2400" u="sng">
                          <a:solidFill>
                            <a:srgbClr val="FF0000"/>
                          </a:solidFill>
                          <a:effectLst/>
                          <a:latin charset="-128" panose="020B0604030504040204" pitchFamily="50" typeface="メイリオ"/>
                          <a:ea charset="-128" panose="020B0604030504040204" pitchFamily="50" typeface="メイリオ"/>
                          <a:cs typeface="Arial"/>
                        </a:rPr>
                        <a:t>12</a:t>
                      </a:r>
                      <a:r>
                        <a:rPr altLang="en-US" b="0" dirty="0" kern="100" kumimoji="1" lang="ja-JP" sz="2400" u="sng">
                          <a:solidFill>
                            <a:srgbClr val="FF0000"/>
                          </a:solidFill>
                          <a:effectLst/>
                          <a:latin charset="-128" panose="020B0604030504040204" pitchFamily="50" typeface="メイリオ"/>
                          <a:ea charset="-128" panose="020B0604030504040204" pitchFamily="50" typeface="メイリオ"/>
                          <a:cs typeface="Arial"/>
                        </a:rPr>
                        <a:t>日（火）</a:t>
                      </a:r>
                      <a:r>
                        <a:rPr altLang="ja-JP" b="0" dirty="0" kern="100" kumimoji="1" lang="en-US" sz="2400" u="sng">
                          <a:solidFill>
                            <a:srgbClr val="FF0000"/>
                          </a:solidFill>
                          <a:effectLst/>
                          <a:latin charset="-128" panose="020B0604030504040204" pitchFamily="50" typeface="メイリオ"/>
                          <a:ea charset="-128" panose="020B0604030504040204" pitchFamily="50" typeface="メイリオ"/>
                          <a:cs typeface="Arial"/>
                        </a:rPr>
                        <a:t>17</a:t>
                      </a:r>
                      <a:r>
                        <a:rPr altLang="en-US" b="0" dirty="0" kern="100" kumimoji="1" lang="ja-JP" sz="2400" u="sng">
                          <a:solidFill>
                            <a:srgbClr val="FF0000"/>
                          </a:solidFill>
                          <a:effectLst/>
                          <a:latin charset="-128" panose="020B0604030504040204" pitchFamily="50" typeface="メイリオ"/>
                          <a:ea charset="-128" panose="020B0604030504040204" pitchFamily="50" typeface="メイリオ"/>
                          <a:cs typeface="Arial"/>
                        </a:rPr>
                        <a:t>時まで</a:t>
                      </a:r>
                      <a:endParaRPr altLang="ja-JP" b="0" dirty="0" kern="100" kumimoji="1" lang="en-US" sz="2400" u="sng">
                        <a:solidFill>
                          <a:srgbClr val="FF0000"/>
                        </a:solidFill>
                        <a:effectLst/>
                        <a:latin charset="-128" panose="020B0604030504040204" pitchFamily="50" typeface="メイリオ"/>
                        <a:ea charset="-128" panose="020B0604030504040204" pitchFamily="50" typeface="メイリオ"/>
                        <a:cs typeface="Arial"/>
                      </a:endParaRPr>
                    </a:p>
                  </a:txBody>
                  <a:tcPr anchor="ctr" marB="0" marT="72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3473783164"/>
                  </a:ext>
                </a:extLst>
              </a:tr>
            </a:tbl>
          </a:graphicData>
        </a:graphic>
      </p:graphicFrame>
      <p:sp>
        <p:nvSpPr>
          <p:cNvPr id="8" name="スライド番号プレースホルダー 7">
            <a:extLst>
              <a:ext uri="{FF2B5EF4-FFF2-40B4-BE49-F238E27FC236}">
                <a16:creationId xmlns:a16="http://schemas.microsoft.com/office/drawing/2014/main" id="{D630D49C-4B31-43B2-8FF7-D8D16BF0668C}"/>
              </a:ext>
            </a:extLst>
          </p:cNvPr>
          <p:cNvSpPr>
            <a:spLocks noGrp="1"/>
          </p:cNvSpPr>
          <p:nvPr>
            <p:ph idx="12" sz="quarter" type="sldNum"/>
          </p:nvPr>
        </p:nvSpPr>
        <p:spPr>
          <a:xfrm>
            <a:off x="10018800" y="5976750"/>
            <a:ext cx="1981200" cy="476250"/>
          </a:xfrm>
        </p:spPr>
        <p:txBody>
          <a:bodyPr/>
          <a:lstStyle/>
          <a:p>
            <a:pPr>
              <a:defRPr/>
            </a:pPr>
            <a:fld id="{9EB99C81-28D7-41D1-BE21-A12FAA09D35B}" type="slidenum">
              <a:rPr altLang="ja-JP" lang="en-US" smtClean="0"/>
              <a:pPr>
                <a:defRPr/>
              </a:pPr>
              <a:t>11</a:t>
            </a:fld>
            <a:endParaRPr altLang="ja-JP" dirty="0" lang="en-US"/>
          </a:p>
        </p:txBody>
      </p:sp>
      <p:sp>
        <p:nvSpPr>
          <p:cNvPr id="11" name="Rectangle 3">
            <a:extLst>
              <a:ext uri="{FF2B5EF4-FFF2-40B4-BE49-F238E27FC236}">
                <a16:creationId xmlns:a16="http://schemas.microsoft.com/office/drawing/2014/main" id="{134E22D0-15AB-4352-B846-4F9B68403507}"/>
              </a:ext>
            </a:extLst>
          </p:cNvPr>
          <p:cNvSpPr txBox="1">
            <a:spLocks noChangeArrowheads="1"/>
          </p:cNvSpPr>
          <p:nvPr/>
        </p:nvSpPr>
        <p:spPr bwMode="auto">
          <a:xfrm>
            <a:off x="408000" y="4581000"/>
            <a:ext cx="11376000" cy="8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ct val="0"/>
              </a:spcBef>
              <a:buFont charset="2" panose="05000000000000000000" pitchFamily="2" typeface="Wingdings"/>
              <a:buChar char="l"/>
              <a:defRPr/>
            </a:pPr>
            <a:r>
              <a:rPr altLang="en-US" dirty="0" kern="0" lang="ja-JP" sz="2400">
                <a:latin charset="-128" panose="020B0604030504040204" pitchFamily="50" typeface="メイリオ"/>
                <a:ea charset="-128" panose="020B0604030504040204" pitchFamily="50" typeface="メイリオ"/>
              </a:rPr>
              <a:t>　</a:t>
            </a:r>
            <a:r>
              <a:rPr altLang="en-US" dirty="0" kern="0" lang="ja-JP" sz="2400" u="sng">
                <a:solidFill>
                  <a:srgbClr val="FF0000"/>
                </a:solidFill>
                <a:latin charset="-128" panose="020B0604030504040204" pitchFamily="50" typeface="メイリオ"/>
                <a:ea charset="-128" panose="020B0604030504040204" pitchFamily="50" typeface="メイリオ"/>
              </a:rPr>
              <a:t>出願時までに申請すべき内容であった場合には対象とならない</a:t>
            </a:r>
            <a:r>
              <a:rPr altLang="en-US" dirty="0" kern="0" lang="ja-JP" sz="2400">
                <a:solidFill>
                  <a:srgbClr val="000000"/>
                </a:solidFill>
                <a:latin charset="-128" panose="020B0604030504040204" pitchFamily="50" typeface="メイリオ"/>
                <a:ea charset="-128" panose="020B0604030504040204" pitchFamily="50" typeface="メイリオ"/>
              </a:rPr>
              <a:t>。</a:t>
            </a:r>
            <a:endParaRPr altLang="ja-JP" dirty="0" kern="0" lang="en-US" sz="2400">
              <a:solidFill>
                <a:srgbClr val="000000"/>
              </a:solidFill>
              <a:latin charset="-128" panose="020B0604030504040204" pitchFamily="50" typeface="メイリオ"/>
              <a:ea charset="-128" panose="020B0604030504040204" pitchFamily="50" typeface="メイリオ"/>
            </a:endParaRPr>
          </a:p>
        </p:txBody>
      </p:sp>
      <p:sp>
        <p:nvSpPr>
          <p:cNvPr id="9" name="Rectangle 3">
            <a:extLst>
              <a:ext uri="{FF2B5EF4-FFF2-40B4-BE49-F238E27FC236}">
                <a16:creationId xmlns:a16="http://schemas.microsoft.com/office/drawing/2014/main" id="{A643FC4C-82FF-4FFF-BD2E-8FABB9D95B4C}"/>
              </a:ext>
            </a:extLst>
          </p:cNvPr>
          <p:cNvSpPr txBox="1">
            <a:spLocks noChangeArrowheads="1"/>
          </p:cNvSpPr>
          <p:nvPr/>
        </p:nvSpPr>
        <p:spPr bwMode="auto">
          <a:xfrm>
            <a:off x="408000" y="5130000"/>
            <a:ext cx="11376000" cy="8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ct val="0"/>
              </a:spcBef>
              <a:buFont charset="2" panose="05000000000000000000" pitchFamily="2" typeface="Wingdings"/>
              <a:buChar char="l"/>
              <a:defRPr/>
            </a:pPr>
            <a:r>
              <a:rPr altLang="en-US" dirty="0" kern="0" lang="ja-JP" sz="2400">
                <a:latin charset="-128" panose="020B0604030504040204" pitchFamily="50" typeface="メイリオ"/>
                <a:ea charset="-128" panose="020B0604030504040204" pitchFamily="50" typeface="メイリオ"/>
              </a:rPr>
              <a:t>　</a:t>
            </a:r>
            <a:r>
              <a:rPr altLang="en-US" dirty="0" kern="0" lang="ja-JP" sz="2400">
                <a:solidFill>
                  <a:srgbClr val="000000"/>
                </a:solidFill>
                <a:latin charset="-128" panose="020B0604030504040204" pitchFamily="50" typeface="メイリオ"/>
                <a:ea charset="-128" panose="020B0604030504040204" pitchFamily="50" typeface="メイリオ"/>
              </a:rPr>
              <a:t>この申請は，受験票に表示された試験場で実施するため，申請内容への対応ができないような場合には，希望する配慮が行えないことがある。</a:t>
            </a:r>
            <a:endParaRPr altLang="ja-JP" dirty="0" kern="0" lang="en-US" sz="2400">
              <a:solidFill>
                <a:srgbClr val="000000"/>
              </a:solidFill>
              <a:latin charset="-128" panose="020B0604030504040204" pitchFamily="50" typeface="メイリオ"/>
              <a:ea charset="-128" panose="020B0604030504040204" pitchFamily="50" typeface="メイリオ"/>
            </a:endParaRPr>
          </a:p>
        </p:txBody>
      </p:sp>
      <p:sp>
        <p:nvSpPr>
          <p:cNvPr id="2" name="テキスト ボックス 1">
            <a:extLst>
              <a:ext uri="{FF2B5EF4-FFF2-40B4-BE49-F238E27FC236}">
                <a16:creationId xmlns:a16="http://schemas.microsoft.com/office/drawing/2014/main" id="{6A5EAD64-ED29-4889-8B73-E314DF5ED925}"/>
              </a:ext>
            </a:extLst>
          </p:cNvPr>
          <p:cNvSpPr txBox="1"/>
          <p:nvPr/>
        </p:nvSpPr>
        <p:spPr>
          <a:xfrm>
            <a:off x="336001" y="944685"/>
            <a:ext cx="11376000" cy="637849"/>
          </a:xfrm>
          <a:prstGeom prst="rect">
            <a:avLst/>
          </a:prstGeom>
          <a:solidFill>
            <a:srgbClr val="FFC000"/>
          </a:solidFill>
          <a:ln>
            <a:solidFill>
              <a:srgbClr val="FFC000"/>
            </a:solidFill>
          </a:ln>
        </p:spPr>
        <p:txBody>
          <a:bodyPr anchor="ctr" bIns="36000" rtlCol="0" tIns="108000" wrap="square">
            <a:spAutoFit/>
          </a:bodyPr>
          <a:lstStyle/>
          <a:p>
            <a:r>
              <a:rPr altLang="en-US" b="1" dirty="0" lang="ja-JP" sz="3200">
                <a:solidFill>
                  <a:schemeClr val="tx2"/>
                </a:solidFill>
                <a:latin charset="-128" panose="020B0604030504040204" pitchFamily="50" typeface="メイリオ"/>
                <a:ea charset="-128" panose="020B0604030504040204" pitchFamily="50" typeface="メイリオ"/>
              </a:rPr>
              <a:t>６　出願後の不慮の事故等による受験上の配慮</a:t>
            </a:r>
            <a:endParaRPr altLang="en-US" dirty="0" kumimoji="1" lang="ja-JP" sz="3200"/>
          </a:p>
        </p:txBody>
      </p:sp>
    </p:spTree>
  </p:cSld>
  <p:clrMapOvr>
    <a:masterClrMapping/>
  </p:clrMapOvr>
  <p:transition/>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7103853-090B-4293-85A0-D8F0201635AC}"/>
              </a:ext>
            </a:extLst>
          </p:cNvPr>
          <p:cNvSpPr>
            <a:spLocks noGrp="1"/>
          </p:cNvSpPr>
          <p:nvPr>
            <p:ph idx="12" sz="quarter" type="sldNum"/>
          </p:nvPr>
        </p:nvSpPr>
        <p:spPr>
          <a:xfrm>
            <a:off x="9336000" y="5958097"/>
            <a:ext cx="2641600" cy="476250"/>
          </a:xfrm>
        </p:spPr>
        <p:txBody>
          <a:bodyPr/>
          <a:lstStyle/>
          <a:p>
            <a:pPr>
              <a:defRPr/>
            </a:pPr>
            <a:fld id="{9EB99C81-28D7-41D1-BE21-A12FAA09D35B}" type="slidenum">
              <a:rPr altLang="ja-JP" lang="en-US" smtClean="0"/>
              <a:pPr>
                <a:defRPr/>
              </a:pPr>
              <a:t>12</a:t>
            </a:fld>
            <a:endParaRPr altLang="ja-JP" dirty="0" lang="en-US"/>
          </a:p>
        </p:txBody>
      </p:sp>
      <p:sp>
        <p:nvSpPr>
          <p:cNvPr id="7" name="正方形/長方形 6">
            <a:extLst>
              <a:ext uri="{FF2B5EF4-FFF2-40B4-BE49-F238E27FC236}">
                <a16:creationId xmlns:a16="http://schemas.microsoft.com/office/drawing/2014/main" id="{B53B11C3-0D48-46D8-AF31-1F5857BF1C8F}"/>
              </a:ext>
            </a:extLst>
          </p:cNvPr>
          <p:cNvSpPr/>
          <p:nvPr/>
        </p:nvSpPr>
        <p:spPr>
          <a:xfrm>
            <a:off x="191999" y="117000"/>
            <a:ext cx="2088001" cy="584775"/>
          </a:xfrm>
          <a:prstGeom prst="rect">
            <a:avLst/>
          </a:prstGeom>
        </p:spPr>
        <p:txBody>
          <a:bodyPr wrap="square">
            <a:spAutoFit/>
          </a:bodyPr>
          <a:lstStyle/>
          <a:p>
            <a:pPr eaLnBrk="1" hangingPunct="1">
              <a:spcBef>
                <a:spcPts val="2400"/>
              </a:spcBef>
              <a:defRPr/>
            </a:pPr>
            <a:r>
              <a:rPr altLang="ja-JP" b="1" dirty="0" kern="0" lang="en-US" sz="3200">
                <a:latin charset="-128" panose="020B0604030504040204" pitchFamily="50" typeface="メイリオ"/>
                <a:ea charset="-128" panose="020B0604030504040204" pitchFamily="50" typeface="メイリオ"/>
              </a:rPr>
              <a:t>【</a:t>
            </a:r>
            <a:r>
              <a:rPr altLang="ja-JP" dirty="0" lang="en-US" sz="3200">
                <a:latin charset="-128" panose="020B0604030504040204" pitchFamily="50" typeface="メイリオ"/>
                <a:ea charset="-128" panose="020B0604030504040204" pitchFamily="50" typeface="メイリオ"/>
              </a:rPr>
              <a:t>P36</a:t>
            </a:r>
            <a:r>
              <a:rPr altLang="ja-JP" b="1" dirty="0" kern="0" lang="en-US" sz="3200">
                <a:latin charset="-128" panose="020B0604030504040204" pitchFamily="50" typeface="メイリオ"/>
                <a:ea charset="-128" panose="020B0604030504040204" pitchFamily="50" typeface="メイリオ"/>
              </a:rPr>
              <a:t>】</a:t>
            </a:r>
          </a:p>
        </p:txBody>
      </p:sp>
      <p:sp>
        <p:nvSpPr>
          <p:cNvPr id="12" name="Rectangle 3">
            <a:extLst>
              <a:ext uri="{FF2B5EF4-FFF2-40B4-BE49-F238E27FC236}">
                <a16:creationId xmlns:a16="http://schemas.microsoft.com/office/drawing/2014/main" id="{62770509-43A8-4B1B-9992-41F318F0F772}"/>
              </a:ext>
            </a:extLst>
          </p:cNvPr>
          <p:cNvSpPr txBox="1">
            <a:spLocks noChangeArrowheads="1"/>
          </p:cNvSpPr>
          <p:nvPr/>
        </p:nvSpPr>
        <p:spPr bwMode="auto">
          <a:xfrm>
            <a:off x="480000" y="1845000"/>
            <a:ext cx="11376000" cy="4139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indent="0" marL="0">
              <a:spcBef>
                <a:spcPts val="0"/>
              </a:spcBef>
              <a:buFont charset="2" panose="05000000000000000000" pitchFamily="2" typeface="Wingdings"/>
              <a:buChar char="l"/>
            </a:pPr>
            <a:r>
              <a:rPr altLang="en-US" dirty="0" lang="ja-JP" sz="2400">
                <a:latin charset="-128" panose="020B0604030504040204" pitchFamily="50" typeface="メイリオ"/>
                <a:ea charset="-128" panose="020B0604030504040204" pitchFamily="50" typeface="メイリオ"/>
              </a:rPr>
              <a:t>　病気・負傷や障害等の種類と程度によっては，各大学が実施する教科・科目</a:t>
            </a:r>
            <a:endParaRPr altLang="ja-JP" dirty="0" lang="en-US" sz="2400">
              <a:latin charset="-128" panose="020B0604030504040204" pitchFamily="50" typeface="メイリオ"/>
              <a:ea charset="-128" panose="020B0604030504040204" pitchFamily="50" typeface="メイリオ"/>
            </a:endParaRPr>
          </a:p>
          <a:p>
            <a:pPr eaLnBrk="1" hangingPunct="1" indent="0" marL="0">
              <a:spcBef>
                <a:spcPts val="0"/>
              </a:spcBef>
              <a:buNone/>
            </a:pPr>
            <a:r>
              <a:rPr altLang="ja-JP" dirty="0" lang="en-US" sz="2400">
                <a:latin charset="-128" panose="020B0604030504040204" pitchFamily="50" typeface="メイリオ"/>
                <a:ea charset="-128" panose="020B0604030504040204" pitchFamily="50" typeface="メイリオ"/>
              </a:rPr>
              <a:t>  </a:t>
            </a:r>
            <a:r>
              <a:rPr altLang="en-US" dirty="0" lang="ja-JP" sz="2400">
                <a:latin charset="-128" panose="020B0604030504040204" pitchFamily="50" typeface="メイリオ"/>
                <a:ea charset="-128" panose="020B0604030504040204" pitchFamily="50" typeface="メイリオ"/>
              </a:rPr>
              <a:t>に係る個別テスト等や修学上の配慮が必要となることがあるので，別途，志望</a:t>
            </a:r>
            <a:endParaRPr altLang="ja-JP" dirty="0" lang="en-US" sz="2400">
              <a:latin charset="-128" panose="020B0604030504040204" pitchFamily="50" typeface="メイリオ"/>
              <a:ea charset="-128" panose="020B0604030504040204" pitchFamily="50" typeface="メイリオ"/>
            </a:endParaRPr>
          </a:p>
          <a:p>
            <a:pPr eaLnBrk="1" hangingPunct="1" indent="0" marL="0">
              <a:spcBef>
                <a:spcPts val="0"/>
              </a:spcBef>
              <a:buNone/>
            </a:pPr>
            <a:r>
              <a:rPr altLang="en-US" dirty="0" lang="ja-JP" sz="2400">
                <a:latin charset="-128" panose="020B0604030504040204" pitchFamily="50" typeface="メイリオ"/>
                <a:ea charset="-128" panose="020B0604030504040204" pitchFamily="50" typeface="メイリオ"/>
              </a:rPr>
              <a:t>  大学が定めている期日までに志望大学に要相談。</a:t>
            </a:r>
            <a:endParaRPr altLang="ja-JP" dirty="0" lang="en-US" sz="2400">
              <a:latin charset="-128" panose="020B0604030504040204" pitchFamily="50" typeface="メイリオ"/>
              <a:ea charset="-128" panose="020B0604030504040204" pitchFamily="50" typeface="メイリオ"/>
            </a:endParaRPr>
          </a:p>
          <a:p>
            <a:pPr eaLnBrk="1" hangingPunct="1" indent="0" marL="0">
              <a:spcBef>
                <a:spcPts val="0"/>
              </a:spcBef>
              <a:buNone/>
            </a:pPr>
            <a:endParaRPr altLang="ja-JP" dirty="0" lang="en-US" sz="2000">
              <a:latin charset="-128" panose="020B0604030504040204" pitchFamily="50" typeface="メイリオ"/>
              <a:ea charset="-128" panose="020B0604030504040204" pitchFamily="50" typeface="メイリオ"/>
            </a:endParaRPr>
          </a:p>
          <a:p>
            <a:pPr eaLnBrk="1" hangingPunct="1" indent="0" marL="0">
              <a:spcBef>
                <a:spcPts val="0"/>
              </a:spcBef>
              <a:buFont charset="2" panose="05000000000000000000" pitchFamily="2" typeface="Wingdings"/>
              <a:buChar char="l"/>
            </a:pPr>
            <a:r>
              <a:rPr altLang="en-US" dirty="0" lang="ja-JP" sz="2400">
                <a:latin charset="-128" panose="020B0604030504040204" pitchFamily="50" typeface="メイリオ"/>
                <a:ea charset="-128" panose="020B0604030504040204" pitchFamily="50" typeface="メイリオ"/>
              </a:rPr>
              <a:t>　共通テストの受験上の配慮の申請を行っただけでは，</a:t>
            </a:r>
            <a:r>
              <a:rPr altLang="en-US" dirty="0" lang="ja-JP" sz="2400" u="sng">
                <a:solidFill>
                  <a:srgbClr val="FF0000"/>
                </a:solidFill>
                <a:latin charset="-128" panose="020B0604030504040204" pitchFamily="50" typeface="メイリオ"/>
                <a:ea charset="-128" panose="020B0604030504040204" pitchFamily="50" typeface="メイリオ"/>
              </a:rPr>
              <a:t>各大学が実施する</a:t>
            </a:r>
            <a:endParaRPr altLang="ja-JP" dirty="0" lang="en-US" sz="2400" u="sng">
              <a:solidFill>
                <a:srgbClr val="FF0000"/>
              </a:solidFill>
              <a:latin charset="-128" panose="020B0604030504040204" pitchFamily="50" typeface="メイリオ"/>
              <a:ea charset="-128" panose="020B0604030504040204" pitchFamily="50" typeface="メイリオ"/>
            </a:endParaRPr>
          </a:p>
          <a:p>
            <a:pPr eaLnBrk="1" hangingPunct="1" indent="0" marL="0">
              <a:spcBef>
                <a:spcPts val="0"/>
              </a:spcBef>
              <a:buNone/>
            </a:pPr>
            <a:r>
              <a:rPr altLang="ja-JP" dirty="0" lang="en-US" sz="2400">
                <a:solidFill>
                  <a:srgbClr val="FF0000"/>
                </a:solidFill>
                <a:latin charset="-128" panose="020B0604030504040204" pitchFamily="50" typeface="メイリオ"/>
                <a:ea charset="-128" panose="020B0604030504040204" pitchFamily="50" typeface="メイリオ"/>
              </a:rPr>
              <a:t>  </a:t>
            </a:r>
            <a:r>
              <a:rPr altLang="en-US" dirty="0" lang="ja-JP" sz="2400" u="sng">
                <a:solidFill>
                  <a:srgbClr val="FF0000"/>
                </a:solidFill>
                <a:latin charset="-128" panose="020B0604030504040204" pitchFamily="50" typeface="メイリオ"/>
                <a:ea charset="-128" panose="020B0604030504040204" pitchFamily="50" typeface="メイリオ"/>
              </a:rPr>
              <a:t>教科・科目に係る個別テスト等で受験上の配慮を申請したことにはならない</a:t>
            </a:r>
            <a:r>
              <a:rPr altLang="en-US" dirty="0" lang="ja-JP" sz="2400">
                <a:latin charset="-128" panose="020B0604030504040204" pitchFamily="50" typeface="メイリオ"/>
                <a:ea charset="-128" panose="020B0604030504040204" pitchFamily="50" typeface="メイリオ"/>
              </a:rPr>
              <a:t>。</a:t>
            </a:r>
            <a:endParaRPr altLang="ja-JP" dirty="0" lang="en-US" sz="2400">
              <a:latin charset="-128" panose="020B0604030504040204" pitchFamily="50" typeface="メイリオ"/>
              <a:ea charset="-128" panose="020B0604030504040204" pitchFamily="50" typeface="メイリオ"/>
            </a:endParaRPr>
          </a:p>
          <a:p>
            <a:pPr eaLnBrk="1" hangingPunct="1" indent="0" marL="0">
              <a:spcBef>
                <a:spcPts val="0"/>
              </a:spcBef>
              <a:buNone/>
            </a:pPr>
            <a:endParaRPr altLang="ja-JP" dirty="0" lang="en-US" sz="2400">
              <a:latin charset="-128" panose="020B0604030504040204" pitchFamily="50" typeface="メイリオ"/>
              <a:ea charset="-128" panose="020B0604030504040204" pitchFamily="50" typeface="メイリオ"/>
            </a:endParaRPr>
          </a:p>
          <a:p>
            <a:pPr eaLnBrk="1" hangingPunct="1" indent="-442913" marL="442913">
              <a:spcBef>
                <a:spcPts val="0"/>
              </a:spcBef>
              <a:buFont charset="2" panose="05000000000000000000" pitchFamily="2" typeface="Wingdings"/>
              <a:buChar char="l"/>
            </a:pPr>
            <a:r>
              <a:rPr altLang="en-US" dirty="0" lang="ja-JP" sz="2400">
                <a:latin charset="-128" panose="020B0604030504040204" pitchFamily="50" typeface="メイリオ"/>
                <a:ea charset="-128" panose="020B0604030504040204" pitchFamily="50" typeface="メイリオ"/>
              </a:rPr>
              <a:t> 「リスニングの免除」が許可された場合の英語の成績の取扱いについては，</a:t>
            </a:r>
            <a:endParaRPr altLang="ja-JP" dirty="0" lang="en-US" sz="2400">
              <a:latin charset="-128" panose="020B0604030504040204" pitchFamily="50" typeface="メイリオ"/>
              <a:ea charset="-128" panose="020B0604030504040204" pitchFamily="50" typeface="メイリオ"/>
            </a:endParaRPr>
          </a:p>
          <a:p>
            <a:pPr eaLnBrk="1" hangingPunct="1" indent="0" marL="0">
              <a:spcBef>
                <a:spcPts val="0"/>
              </a:spcBef>
              <a:buNone/>
            </a:pPr>
            <a:r>
              <a:rPr altLang="ja-JP" dirty="0" lang="en-US" sz="2400">
                <a:latin charset="-128" panose="020B0604030504040204" pitchFamily="50" typeface="メイリオ"/>
                <a:ea charset="-128" panose="020B0604030504040204" pitchFamily="50" typeface="メイリオ"/>
              </a:rPr>
              <a:t>  </a:t>
            </a:r>
            <a:r>
              <a:rPr altLang="en-US" dirty="0" lang="ja-JP" sz="2400">
                <a:latin charset="-128" panose="020B0604030504040204" pitchFamily="50" typeface="メイリオ"/>
                <a:ea charset="-128" panose="020B0604030504040204" pitchFamily="50" typeface="メイリオ"/>
              </a:rPr>
              <a:t>志望大学に確認。</a:t>
            </a:r>
            <a:endParaRPr altLang="ja-JP" dirty="0" lang="en-US" sz="2400">
              <a:latin charset="-128" panose="020B0604030504040204" pitchFamily="50" typeface="メイリオ"/>
              <a:ea charset="-128" panose="020B0604030504040204" pitchFamily="50" typeface="メイリオ"/>
            </a:endParaRPr>
          </a:p>
          <a:p>
            <a:pPr eaLnBrk="1" hangingPunct="1" indent="0" marL="0">
              <a:spcBef>
                <a:spcPts val="0"/>
              </a:spcBef>
              <a:buNone/>
            </a:pPr>
            <a:endParaRPr altLang="ja-JP" dirty="0" lang="en-US" sz="2400"/>
          </a:p>
          <a:p>
            <a:pPr eaLnBrk="1" hangingPunct="1" indent="0" marL="0">
              <a:spcBef>
                <a:spcPts val="0"/>
              </a:spcBef>
              <a:buNone/>
            </a:pPr>
            <a:endParaRPr altLang="ja-JP" dirty="0" lang="en-US" sz="2400"/>
          </a:p>
          <a:p>
            <a:pPr eaLnBrk="1" hangingPunct="1" indent="0" marL="0">
              <a:spcBef>
                <a:spcPts val="0"/>
              </a:spcBef>
              <a:buNone/>
            </a:pPr>
            <a:endParaRPr altLang="ja-JP" dirty="0" lang="en-US" sz="2400"/>
          </a:p>
        </p:txBody>
      </p:sp>
      <p:sp>
        <p:nvSpPr>
          <p:cNvPr id="5" name="テキスト ボックス 4">
            <a:extLst>
              <a:ext uri="{FF2B5EF4-FFF2-40B4-BE49-F238E27FC236}">
                <a16:creationId xmlns:a16="http://schemas.microsoft.com/office/drawing/2014/main" id="{F02C79B7-9A11-4DD2-9811-13E27DC5690B}"/>
              </a:ext>
            </a:extLst>
          </p:cNvPr>
          <p:cNvSpPr txBox="1"/>
          <p:nvPr/>
        </p:nvSpPr>
        <p:spPr>
          <a:xfrm>
            <a:off x="408000" y="1021556"/>
            <a:ext cx="11160000" cy="647664"/>
          </a:xfrm>
          <a:prstGeom prst="rect">
            <a:avLst/>
          </a:prstGeom>
          <a:solidFill>
            <a:srgbClr val="FFC000"/>
          </a:solidFill>
          <a:ln>
            <a:solidFill>
              <a:srgbClr val="FFC000"/>
            </a:solidFill>
          </a:ln>
        </p:spPr>
        <p:txBody>
          <a:bodyPr anchor="ctr" bIns="36000" rtlCol="0" tIns="108000" wrap="square">
            <a:spAutoFit/>
          </a:bodyPr>
          <a:lstStyle/>
          <a:p>
            <a:r>
              <a:rPr altLang="en-US" b="1" dirty="0" lang="ja-JP" sz="3200">
                <a:latin charset="-128" panose="020B0604030504040204" pitchFamily="50" typeface="メイリオ"/>
                <a:ea charset="-128" panose="020B0604030504040204" pitchFamily="50" typeface="メイリオ"/>
              </a:rPr>
              <a:t>７　志望大学への事前相談</a:t>
            </a:r>
          </a:p>
        </p:txBody>
      </p:sp>
    </p:spTree>
    <p:extLst>
      <p:ext uri="{BB962C8B-B14F-4D97-AF65-F5344CB8AC3E}">
        <p14:creationId xmlns:p14="http://schemas.microsoft.com/office/powerpoint/2010/main" val="2421959341"/>
      </p:ext>
    </p:extLst>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01D9EEA4-9446-4794-8B0B-99A4525D7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2571" y="4431920"/>
            <a:ext cx="1371429" cy="1371429"/>
          </a:xfrm>
          <a:prstGeom prst="rect">
            <a:avLst/>
          </a:prstGeom>
        </p:spPr>
      </p:pic>
      <p:sp>
        <p:nvSpPr>
          <p:cNvPr id="4" name="スライド番号プレースホルダー 3">
            <a:extLst>
              <a:ext uri="{FF2B5EF4-FFF2-40B4-BE49-F238E27FC236}">
                <a16:creationId xmlns:a16="http://schemas.microsoft.com/office/drawing/2014/main" id="{87103853-090B-4293-85A0-D8F0201635AC}"/>
              </a:ext>
            </a:extLst>
          </p:cNvPr>
          <p:cNvSpPr>
            <a:spLocks noGrp="1"/>
          </p:cNvSpPr>
          <p:nvPr>
            <p:ph idx="12" sz="quarter" type="sldNum"/>
          </p:nvPr>
        </p:nvSpPr>
        <p:spPr/>
        <p:txBody>
          <a:bodyPr/>
          <a:lstStyle/>
          <a:p>
            <a:pPr>
              <a:defRPr/>
            </a:pPr>
            <a:fld id="{9EB99C81-28D7-41D1-BE21-A12FAA09D35B}" type="slidenum">
              <a:rPr altLang="ja-JP" lang="en-US" smtClean="0"/>
              <a:pPr>
                <a:defRPr/>
              </a:pPr>
              <a:t>13</a:t>
            </a:fld>
            <a:endParaRPr altLang="ja-JP" lang="en-US"/>
          </a:p>
        </p:txBody>
      </p:sp>
      <p:sp>
        <p:nvSpPr>
          <p:cNvPr id="7" name="正方形/長方形 6">
            <a:extLst>
              <a:ext uri="{FF2B5EF4-FFF2-40B4-BE49-F238E27FC236}">
                <a16:creationId xmlns:a16="http://schemas.microsoft.com/office/drawing/2014/main" id="{B53B11C3-0D48-46D8-AF31-1F5857BF1C8F}"/>
              </a:ext>
            </a:extLst>
          </p:cNvPr>
          <p:cNvSpPr/>
          <p:nvPr/>
        </p:nvSpPr>
        <p:spPr>
          <a:xfrm>
            <a:off x="191999" y="117000"/>
            <a:ext cx="2664001" cy="584775"/>
          </a:xfrm>
          <a:prstGeom prst="rect">
            <a:avLst/>
          </a:prstGeom>
        </p:spPr>
        <p:txBody>
          <a:bodyPr wrap="square">
            <a:spAutoFit/>
          </a:bodyPr>
          <a:lstStyle/>
          <a:p>
            <a:pPr eaLnBrk="1" hangingPunct="1">
              <a:spcBef>
                <a:spcPts val="2400"/>
              </a:spcBef>
              <a:defRPr/>
            </a:pPr>
            <a:r>
              <a:rPr altLang="ja-JP" b="1" dirty="0" kern="0" lang="en-US" sz="3200">
                <a:latin charset="-128" panose="020B0604030504040204" pitchFamily="50" typeface="メイリオ"/>
                <a:ea charset="-128" panose="020B0604030504040204" pitchFamily="50" typeface="メイリオ"/>
              </a:rPr>
              <a:t>【</a:t>
            </a:r>
            <a:r>
              <a:rPr altLang="en-US" dirty="0" kern="0" lang="ja-JP" sz="3200">
                <a:latin charset="-128" panose="020B0604030504040204" pitchFamily="50" typeface="メイリオ"/>
                <a:ea charset="-128" panose="020B0604030504040204" pitchFamily="50" typeface="メイリオ"/>
              </a:rPr>
              <a:t>裏</a:t>
            </a:r>
            <a:r>
              <a:rPr altLang="en-US" dirty="0" kern="0" lang="ja-JP" sz="3200">
                <a:solidFill>
                  <a:srgbClr val="000000"/>
                </a:solidFill>
                <a:latin charset="-128" panose="020B0604030504040204" pitchFamily="50" typeface="メイリオ"/>
                <a:ea charset="-128" panose="020B0604030504040204" pitchFamily="50" typeface="メイリオ"/>
              </a:rPr>
              <a:t>表紙</a:t>
            </a:r>
            <a:r>
              <a:rPr altLang="ja-JP" b="1" dirty="0" kern="0" lang="en-US" sz="3200">
                <a:latin charset="-128" panose="020B0604030504040204" pitchFamily="50" typeface="メイリオ"/>
                <a:ea charset="-128" panose="020B0604030504040204" pitchFamily="50" typeface="メイリオ"/>
              </a:rPr>
              <a:t>】</a:t>
            </a:r>
          </a:p>
        </p:txBody>
      </p:sp>
      <p:sp>
        <p:nvSpPr>
          <p:cNvPr id="8" name="正方形/長方形 7">
            <a:extLst>
              <a:ext uri="{FF2B5EF4-FFF2-40B4-BE49-F238E27FC236}">
                <a16:creationId xmlns:a16="http://schemas.microsoft.com/office/drawing/2014/main" id="{553A735F-2515-4794-9A41-98913CC3AB7E}"/>
              </a:ext>
            </a:extLst>
          </p:cNvPr>
          <p:cNvSpPr/>
          <p:nvPr/>
        </p:nvSpPr>
        <p:spPr bwMode="auto">
          <a:xfrm>
            <a:off x="336000" y="1917000"/>
            <a:ext cx="11520000" cy="2088000"/>
          </a:xfrm>
          <a:prstGeom prst="rect">
            <a:avLst/>
          </a:prstGeom>
          <a:solidFill>
            <a:srgbClr val="DAEDEF"/>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a:spcBef>
                <a:spcPts val="600"/>
              </a:spcBef>
              <a:defRPr/>
            </a:pPr>
            <a:r>
              <a:rPr altLang="ja-JP" dirty="0" kern="0" lang="en-US" sz="2400">
                <a:solidFill>
                  <a:srgbClr val="000000"/>
                </a:solidFill>
                <a:latin charset="-128" panose="020B0604030504040204" pitchFamily="50" typeface="メイリオ"/>
                <a:ea charset="-128" panose="020B0604030504040204" pitchFamily="50" typeface="メイリオ"/>
              </a:rPr>
              <a:t>【</a:t>
            </a:r>
            <a:r>
              <a:rPr altLang="en-US" dirty="0" kern="0" lang="ja-JP" sz="2400">
                <a:solidFill>
                  <a:srgbClr val="000000"/>
                </a:solidFill>
                <a:latin charset="-128" panose="020B0604030504040204" pitchFamily="50" typeface="メイリオ"/>
                <a:ea charset="-128" panose="020B0604030504040204" pitchFamily="50" typeface="メイリオ"/>
              </a:rPr>
              <a:t>志願者問合せ専用電話</a:t>
            </a:r>
            <a:r>
              <a:rPr altLang="ja-JP" dirty="0" kern="0" lang="en-US" sz="2400">
                <a:solidFill>
                  <a:srgbClr val="000000"/>
                </a:solidFill>
                <a:latin charset="-128" panose="020B0604030504040204" pitchFamily="50" typeface="メイリオ"/>
                <a:ea charset="-128" panose="020B0604030504040204" pitchFamily="50" typeface="メイリオ"/>
              </a:rPr>
              <a:t>】</a:t>
            </a:r>
            <a:r>
              <a:rPr altLang="en-US" dirty="0" kern="0" lang="ja-JP" sz="2400">
                <a:solidFill>
                  <a:srgbClr val="000000"/>
                </a:solidFill>
                <a:latin charset="-128" panose="020B0604030504040204" pitchFamily="50" typeface="メイリオ"/>
                <a:ea charset="-128" panose="020B0604030504040204" pitchFamily="50" typeface="メイリオ"/>
              </a:rPr>
              <a:t>（大学入試センター事業第１課）</a:t>
            </a:r>
            <a:endParaRPr altLang="ja-JP" dirty="0" kern="0" lang="en-US" sz="2400">
              <a:solidFill>
                <a:srgbClr val="000000"/>
              </a:solidFill>
              <a:latin charset="-128" panose="020B0604030504040204" pitchFamily="50" typeface="メイリオ"/>
              <a:ea charset="-128" panose="020B0604030504040204" pitchFamily="50" typeface="メイリオ"/>
            </a:endParaRPr>
          </a:p>
          <a:p>
            <a:pPr marL="360000">
              <a:spcBef>
                <a:spcPts val="600"/>
              </a:spcBef>
              <a:defRPr/>
            </a:pPr>
            <a:r>
              <a:rPr altLang="ja-JP" dirty="0" kern="0" lang="en-US" sz="2400">
                <a:solidFill>
                  <a:srgbClr val="000000"/>
                </a:solidFill>
                <a:latin charset="-128" panose="020B0604030504040204" pitchFamily="50" typeface="メイリオ"/>
                <a:ea charset="-128" panose="020B0604030504040204" pitchFamily="50" typeface="メイリオ"/>
              </a:rPr>
              <a:t>TEL</a:t>
            </a:r>
            <a:r>
              <a:rPr altLang="en-US" dirty="0" kern="0" lang="ja-JP" sz="2400">
                <a:solidFill>
                  <a:srgbClr val="000000"/>
                </a:solidFill>
                <a:latin charset="-128" panose="020B0604030504040204" pitchFamily="50" typeface="メイリオ"/>
                <a:ea charset="-128" panose="020B0604030504040204" pitchFamily="50" typeface="メイリオ"/>
              </a:rPr>
              <a:t>　</a:t>
            </a:r>
            <a:r>
              <a:rPr altLang="ja-JP" dirty="0" kern="0" lang="en-US" sz="2400">
                <a:solidFill>
                  <a:srgbClr val="000000"/>
                </a:solidFill>
                <a:latin charset="-128" panose="020B0604030504040204" pitchFamily="50" typeface="メイリオ"/>
                <a:ea charset="-128" panose="020B0604030504040204" pitchFamily="50" typeface="メイリオ"/>
              </a:rPr>
              <a:t>03</a:t>
            </a:r>
            <a:r>
              <a:rPr altLang="en-US" dirty="0" kern="0" lang="ja-JP" sz="2400">
                <a:solidFill>
                  <a:srgbClr val="000000"/>
                </a:solidFill>
                <a:latin charset="-128" panose="020B0604030504040204" pitchFamily="50" typeface="メイリオ"/>
                <a:ea charset="-128" panose="020B0604030504040204" pitchFamily="50" typeface="メイリオ"/>
              </a:rPr>
              <a:t>－</a:t>
            </a:r>
            <a:r>
              <a:rPr altLang="ja-JP" dirty="0" kern="0" lang="en-US" sz="2400">
                <a:solidFill>
                  <a:srgbClr val="000000"/>
                </a:solidFill>
                <a:latin charset="-128" panose="020B0604030504040204" pitchFamily="50" typeface="メイリオ"/>
                <a:ea charset="-128" panose="020B0604030504040204" pitchFamily="50" typeface="メイリオ"/>
              </a:rPr>
              <a:t>3465</a:t>
            </a:r>
            <a:r>
              <a:rPr altLang="en-US" dirty="0" kern="0" lang="ja-JP" sz="2400">
                <a:solidFill>
                  <a:srgbClr val="000000"/>
                </a:solidFill>
                <a:latin charset="-128" panose="020B0604030504040204" pitchFamily="50" typeface="メイリオ"/>
                <a:ea charset="-128" panose="020B0604030504040204" pitchFamily="50" typeface="メイリオ"/>
              </a:rPr>
              <a:t>－</a:t>
            </a:r>
            <a:r>
              <a:rPr altLang="ja-JP" dirty="0" kern="0" lang="en-US" sz="2400">
                <a:solidFill>
                  <a:srgbClr val="000000"/>
                </a:solidFill>
                <a:latin charset="-128" panose="020B0604030504040204" pitchFamily="50" typeface="メイリオ"/>
                <a:ea charset="-128" panose="020B0604030504040204" pitchFamily="50" typeface="メイリオ"/>
              </a:rPr>
              <a:t>8600</a:t>
            </a:r>
            <a:r>
              <a:rPr altLang="en-US" dirty="0" kern="0" lang="ja-JP" sz="2400">
                <a:solidFill>
                  <a:srgbClr val="000000"/>
                </a:solidFill>
                <a:latin charset="-128" panose="020B0604030504040204" pitchFamily="50" typeface="メイリオ"/>
                <a:ea charset="-128" panose="020B0604030504040204" pitchFamily="50" typeface="メイリオ"/>
              </a:rPr>
              <a:t>　</a:t>
            </a:r>
            <a:r>
              <a:rPr altLang="ja-JP" dirty="0" kern="0" lang="en-US" sz="2000">
                <a:solidFill>
                  <a:srgbClr val="000000"/>
                </a:solidFill>
                <a:latin charset="-128" panose="020B0604030504040204" pitchFamily="50" typeface="メイリオ"/>
                <a:ea charset="-128" panose="020B0604030504040204" pitchFamily="50" typeface="メイリオ"/>
              </a:rPr>
              <a:t>9:30</a:t>
            </a:r>
            <a:r>
              <a:rPr altLang="en-US" dirty="0" kern="0" lang="ja-JP" sz="2000">
                <a:solidFill>
                  <a:srgbClr val="000000"/>
                </a:solidFill>
                <a:latin charset="-128" panose="020B0604030504040204" pitchFamily="50" typeface="メイリオ"/>
                <a:ea charset="-128" panose="020B0604030504040204" pitchFamily="50" typeface="メイリオ"/>
              </a:rPr>
              <a:t>～</a:t>
            </a:r>
            <a:r>
              <a:rPr altLang="ja-JP" dirty="0" kern="0" lang="en-US" sz="2000">
                <a:solidFill>
                  <a:srgbClr val="000000"/>
                </a:solidFill>
                <a:latin charset="-128" panose="020B0604030504040204" pitchFamily="50" typeface="メイリオ"/>
                <a:ea charset="-128" panose="020B0604030504040204" pitchFamily="50" typeface="メイリオ"/>
              </a:rPr>
              <a:t>17:00 </a:t>
            </a:r>
            <a:r>
              <a:rPr altLang="en-US" dirty="0" kern="0" lang="ja-JP" sz="2000">
                <a:solidFill>
                  <a:srgbClr val="000000"/>
                </a:solidFill>
                <a:latin charset="-128" panose="020B0604030504040204" pitchFamily="50" typeface="メイリオ"/>
                <a:ea charset="-128" panose="020B0604030504040204" pitchFamily="50" typeface="メイリオ"/>
              </a:rPr>
              <a:t>（土・日曜，祝日，</a:t>
            </a:r>
            <a:r>
              <a:rPr altLang="ja-JP" dirty="0" kern="0" lang="en-US" sz="2000">
                <a:solidFill>
                  <a:srgbClr val="000000"/>
                </a:solidFill>
                <a:latin charset="-128" panose="020B0604030504040204" pitchFamily="50" typeface="メイリオ"/>
                <a:ea charset="-128" panose="020B0604030504040204" pitchFamily="50" typeface="メイリオ"/>
              </a:rPr>
              <a:t>12</a:t>
            </a:r>
            <a:r>
              <a:rPr altLang="en-US" dirty="0" kern="0" lang="ja-JP" sz="2000">
                <a:solidFill>
                  <a:srgbClr val="000000"/>
                </a:solidFill>
                <a:latin charset="-128" panose="020B0604030504040204" pitchFamily="50" typeface="メイリオ"/>
                <a:ea charset="-128" panose="020B0604030504040204" pitchFamily="50" typeface="メイリオ"/>
              </a:rPr>
              <a:t>月</a:t>
            </a:r>
            <a:r>
              <a:rPr altLang="ja-JP" dirty="0" kern="0" lang="en-US" sz="2000">
                <a:solidFill>
                  <a:srgbClr val="000000"/>
                </a:solidFill>
                <a:latin charset="-128" panose="020B0604030504040204" pitchFamily="50" typeface="メイリオ"/>
                <a:ea charset="-128" panose="020B0604030504040204" pitchFamily="50" typeface="メイリオ"/>
              </a:rPr>
              <a:t>29</a:t>
            </a:r>
            <a:r>
              <a:rPr altLang="en-US" dirty="0" kern="0" lang="ja-JP" sz="2000">
                <a:solidFill>
                  <a:srgbClr val="000000"/>
                </a:solidFill>
                <a:latin charset="-128" panose="020B0604030504040204" pitchFamily="50" typeface="メイリオ"/>
                <a:ea charset="-128" panose="020B0604030504040204" pitchFamily="50" typeface="メイリオ"/>
              </a:rPr>
              <a:t>日～</a:t>
            </a:r>
            <a:r>
              <a:rPr altLang="ja-JP" dirty="0" kern="0" lang="en-US" sz="2000">
                <a:solidFill>
                  <a:srgbClr val="000000"/>
                </a:solidFill>
                <a:latin charset="-128" panose="020B0604030504040204" pitchFamily="50" typeface="メイリオ"/>
                <a:ea charset="-128" panose="020B0604030504040204" pitchFamily="50" typeface="メイリオ"/>
              </a:rPr>
              <a:t>1</a:t>
            </a:r>
            <a:r>
              <a:rPr altLang="en-US" dirty="0" kern="0" lang="ja-JP" sz="2000">
                <a:solidFill>
                  <a:srgbClr val="000000"/>
                </a:solidFill>
                <a:latin charset="-128" panose="020B0604030504040204" pitchFamily="50" typeface="メイリオ"/>
                <a:ea charset="-128" panose="020B0604030504040204" pitchFamily="50" typeface="メイリオ"/>
              </a:rPr>
              <a:t>月</a:t>
            </a:r>
            <a:r>
              <a:rPr altLang="ja-JP" dirty="0" kern="0" lang="en-US" sz="2000">
                <a:solidFill>
                  <a:srgbClr val="000000"/>
                </a:solidFill>
                <a:latin charset="-128" panose="020B0604030504040204" pitchFamily="50" typeface="メイリオ"/>
                <a:ea charset="-128" panose="020B0604030504040204" pitchFamily="50" typeface="メイリオ"/>
              </a:rPr>
              <a:t>3</a:t>
            </a:r>
            <a:r>
              <a:rPr altLang="en-US" dirty="0" kern="0" lang="ja-JP" sz="2000">
                <a:solidFill>
                  <a:srgbClr val="000000"/>
                </a:solidFill>
                <a:latin charset="-128" panose="020B0604030504040204" pitchFamily="50" typeface="メイリオ"/>
                <a:ea charset="-128" panose="020B0604030504040204" pitchFamily="50" typeface="メイリオ"/>
              </a:rPr>
              <a:t>日を除く）</a:t>
            </a:r>
          </a:p>
          <a:p>
            <a:pPr>
              <a:spcBef>
                <a:spcPts val="600"/>
              </a:spcBef>
              <a:defRPr/>
            </a:pPr>
            <a:r>
              <a:rPr altLang="ja-JP" dirty="0" kern="0" lang="en-US" sz="2400">
                <a:solidFill>
                  <a:srgbClr val="000000"/>
                </a:solidFill>
                <a:latin charset="-128" panose="020B0604030504040204" pitchFamily="50" typeface="メイリオ"/>
                <a:ea charset="-128" panose="020B0604030504040204" pitchFamily="50" typeface="メイリオ"/>
              </a:rPr>
              <a:t>【</a:t>
            </a:r>
            <a:r>
              <a:rPr altLang="en-US" dirty="0" kern="0" lang="ja-JP" sz="2400">
                <a:solidFill>
                  <a:srgbClr val="000000"/>
                </a:solidFill>
                <a:latin charset="-128" panose="020B0604030504040204" pitchFamily="50" typeface="メイリオ"/>
                <a:ea charset="-128" panose="020B0604030504040204" pitchFamily="50" typeface="メイリオ"/>
              </a:rPr>
              <a:t>電話での問合せが難しい障害等のある方専用</a:t>
            </a:r>
            <a:r>
              <a:rPr altLang="ja-JP" dirty="0" kern="0" lang="en-US" sz="2400">
                <a:solidFill>
                  <a:srgbClr val="000000"/>
                </a:solidFill>
                <a:latin charset="-128" panose="020B0604030504040204" pitchFamily="50" typeface="メイリオ"/>
                <a:ea charset="-128" panose="020B0604030504040204" pitchFamily="50" typeface="メイリオ"/>
              </a:rPr>
              <a:t>FAX】</a:t>
            </a:r>
          </a:p>
          <a:p>
            <a:pPr marL="360000">
              <a:spcBef>
                <a:spcPts val="600"/>
              </a:spcBef>
              <a:defRPr/>
            </a:pPr>
            <a:r>
              <a:rPr altLang="ja-JP" dirty="0" kern="0" lang="en-US" sz="2400">
                <a:solidFill>
                  <a:srgbClr val="000000"/>
                </a:solidFill>
                <a:latin charset="-128" panose="020B0604030504040204" pitchFamily="50" typeface="メイリオ"/>
                <a:ea charset="-128" panose="020B0604030504040204" pitchFamily="50" typeface="メイリオ"/>
              </a:rPr>
              <a:t>FAX</a:t>
            </a:r>
            <a:r>
              <a:rPr altLang="en-US" dirty="0" kern="0" lang="ja-JP" sz="2400">
                <a:solidFill>
                  <a:srgbClr val="000000"/>
                </a:solidFill>
                <a:latin charset="-128" panose="020B0604030504040204" pitchFamily="50" typeface="メイリオ"/>
                <a:ea charset="-128" panose="020B0604030504040204" pitchFamily="50" typeface="メイリオ"/>
              </a:rPr>
              <a:t>　</a:t>
            </a:r>
            <a:r>
              <a:rPr altLang="ja-JP" dirty="0" kern="0" lang="en-US" sz="2400">
                <a:solidFill>
                  <a:srgbClr val="000000"/>
                </a:solidFill>
                <a:latin charset="-128" panose="020B0604030504040204" pitchFamily="50" typeface="メイリオ"/>
                <a:ea charset="-128" panose="020B0604030504040204" pitchFamily="50" typeface="メイリオ"/>
              </a:rPr>
              <a:t>03</a:t>
            </a:r>
            <a:r>
              <a:rPr altLang="en-US" dirty="0" kern="0" lang="ja-JP" sz="2400">
                <a:solidFill>
                  <a:srgbClr val="000000"/>
                </a:solidFill>
                <a:latin charset="-128" panose="020B0604030504040204" pitchFamily="50" typeface="メイリオ"/>
                <a:ea charset="-128" panose="020B0604030504040204" pitchFamily="50" typeface="メイリオ"/>
              </a:rPr>
              <a:t>－</a:t>
            </a:r>
            <a:r>
              <a:rPr altLang="ja-JP" dirty="0" kern="0" lang="en-US" sz="2400">
                <a:solidFill>
                  <a:srgbClr val="000000"/>
                </a:solidFill>
                <a:latin charset="-128" panose="020B0604030504040204" pitchFamily="50" typeface="メイリオ"/>
                <a:ea charset="-128" panose="020B0604030504040204" pitchFamily="50" typeface="メイリオ"/>
              </a:rPr>
              <a:t>3485</a:t>
            </a:r>
            <a:r>
              <a:rPr altLang="en-US" dirty="0" kern="0" lang="ja-JP" sz="2400">
                <a:solidFill>
                  <a:srgbClr val="000000"/>
                </a:solidFill>
                <a:latin charset="-128" panose="020B0604030504040204" pitchFamily="50" typeface="メイリオ"/>
                <a:ea charset="-128" panose="020B0604030504040204" pitchFamily="50" typeface="メイリオ"/>
              </a:rPr>
              <a:t>－</a:t>
            </a:r>
            <a:r>
              <a:rPr altLang="ja-JP" dirty="0" kern="0" lang="en-US" sz="2400">
                <a:solidFill>
                  <a:srgbClr val="000000"/>
                </a:solidFill>
                <a:latin charset="-128" panose="020B0604030504040204" pitchFamily="50" typeface="メイリオ"/>
                <a:ea charset="-128" panose="020B0604030504040204" pitchFamily="50" typeface="メイリオ"/>
              </a:rPr>
              <a:t>1771</a:t>
            </a:r>
            <a:endParaRPr altLang="ja-JP" dirty="0" kern="0" lang="en-US" sz="2000">
              <a:solidFill>
                <a:srgbClr val="000000"/>
              </a:solidFill>
              <a:latin charset="-128" panose="020B0604030504040204" pitchFamily="50" typeface="メイリオ"/>
              <a:ea charset="-128" panose="020B0604030504040204" pitchFamily="50" typeface="メイリオ"/>
            </a:endParaRPr>
          </a:p>
        </p:txBody>
      </p:sp>
      <p:sp>
        <p:nvSpPr>
          <p:cNvPr id="12" name="テキスト ボックス 11">
            <a:extLst>
              <a:ext uri="{FF2B5EF4-FFF2-40B4-BE49-F238E27FC236}">
                <a16:creationId xmlns:a16="http://schemas.microsoft.com/office/drawing/2014/main" id="{79BC90F7-DD81-42DD-8389-4475F0094DEA}"/>
              </a:ext>
            </a:extLst>
          </p:cNvPr>
          <p:cNvSpPr txBox="1"/>
          <p:nvPr/>
        </p:nvSpPr>
        <p:spPr>
          <a:xfrm>
            <a:off x="695999" y="4437000"/>
            <a:ext cx="8996571" cy="1384995"/>
          </a:xfrm>
          <a:prstGeom prst="rect">
            <a:avLst/>
          </a:prstGeom>
          <a:noFill/>
        </p:spPr>
        <p:txBody>
          <a:bodyPr rtlCol="0" wrap="square">
            <a:spAutoFit/>
          </a:bodyPr>
          <a:lstStyle/>
          <a:p>
            <a:pPr>
              <a:defRPr/>
            </a:pPr>
            <a:r>
              <a:rPr altLang="ja-JP" dirty="0" kern="0" lang="en-US" sz="2400">
                <a:solidFill>
                  <a:srgbClr val="000000"/>
                </a:solidFill>
                <a:latin charset="-128" panose="020B0604030504040204" pitchFamily="50" typeface="メイリオ"/>
                <a:ea charset="-128" panose="020B0604030504040204" pitchFamily="50" typeface="メイリオ"/>
              </a:rPr>
              <a:t>※</a:t>
            </a:r>
            <a:r>
              <a:rPr altLang="en-US" dirty="0" kern="0" lang="ja-JP" sz="2400">
                <a:solidFill>
                  <a:srgbClr val="000000"/>
                </a:solidFill>
                <a:latin charset="-128" panose="020B0604030504040204" pitchFamily="50" typeface="メイリオ"/>
                <a:ea charset="-128" panose="020B0604030504040204" pitchFamily="50" typeface="メイリオ"/>
              </a:rPr>
              <a:t>　受験上の配慮に関する</a:t>
            </a:r>
            <a:r>
              <a:rPr altLang="ja-JP" dirty="0" kern="0" lang="en-US" sz="2400">
                <a:solidFill>
                  <a:srgbClr val="000000"/>
                </a:solidFill>
                <a:latin charset="-128" panose="020B0604030504040204" pitchFamily="50" typeface="メイリオ"/>
                <a:ea charset="-128" panose="020B0604030504040204" pitchFamily="50" typeface="メイリオ"/>
              </a:rPr>
              <a:t>Q</a:t>
            </a:r>
            <a:r>
              <a:rPr altLang="en-US" dirty="0" kern="0" lang="ja-JP" sz="2400">
                <a:solidFill>
                  <a:srgbClr val="000000"/>
                </a:solidFill>
                <a:latin charset="-128" panose="020B0604030504040204" pitchFamily="50" typeface="メイリオ"/>
                <a:ea charset="-128" panose="020B0604030504040204" pitchFamily="50" typeface="メイリオ"/>
              </a:rPr>
              <a:t>＆</a:t>
            </a:r>
            <a:r>
              <a:rPr altLang="ja-JP" dirty="0" kern="0" lang="en-US" sz="2400">
                <a:solidFill>
                  <a:srgbClr val="000000"/>
                </a:solidFill>
                <a:latin charset="-128" panose="020B0604030504040204" pitchFamily="50" typeface="メイリオ"/>
                <a:ea charset="-128" panose="020B0604030504040204" pitchFamily="50" typeface="メイリオ"/>
              </a:rPr>
              <a:t>A</a:t>
            </a:r>
            <a:r>
              <a:rPr altLang="en-US" dirty="0" kern="0" lang="ja-JP" sz="2400">
                <a:solidFill>
                  <a:srgbClr val="000000"/>
                </a:solidFill>
                <a:latin charset="-128" panose="020B0604030504040204" pitchFamily="50" typeface="メイリオ"/>
                <a:ea charset="-128" panose="020B0604030504040204" pitchFamily="50" typeface="メイリオ"/>
              </a:rPr>
              <a:t>については，大学入試センター</a:t>
            </a:r>
            <a:endParaRPr altLang="ja-JP" dirty="0" kern="0" lang="en-US" sz="2400">
              <a:solidFill>
                <a:srgbClr val="000000"/>
              </a:solidFill>
              <a:latin charset="-128" panose="020B0604030504040204" pitchFamily="50" typeface="メイリオ"/>
              <a:ea charset="-128" panose="020B0604030504040204" pitchFamily="50" typeface="メイリオ"/>
            </a:endParaRPr>
          </a:p>
          <a:p>
            <a:pPr>
              <a:defRPr/>
            </a:pPr>
            <a:r>
              <a:rPr altLang="en-US" dirty="0" kern="0" lang="ja-JP" sz="2400">
                <a:solidFill>
                  <a:srgbClr val="000000"/>
                </a:solidFill>
                <a:latin charset="-128" panose="020B0604030504040204" pitchFamily="50" typeface="メイリオ"/>
                <a:ea charset="-128" panose="020B0604030504040204" pitchFamily="50" typeface="メイリオ"/>
              </a:rPr>
              <a:t>　　のウェブサイトにも掲載しています。</a:t>
            </a:r>
            <a:endParaRPr altLang="ja-JP" dirty="0" kern="0" lang="en-US" sz="2400">
              <a:solidFill>
                <a:srgbClr val="000000"/>
              </a:solidFill>
              <a:latin charset="-128" panose="020B0604030504040204" pitchFamily="50" typeface="メイリオ"/>
              <a:ea charset="-128" panose="020B0604030504040204" pitchFamily="50" typeface="メイリオ"/>
            </a:endParaRPr>
          </a:p>
          <a:p>
            <a:pPr>
              <a:defRPr/>
            </a:pPr>
            <a:endParaRPr altLang="ja-JP" dirty="0" kern="0" lang="en-US" sz="1200">
              <a:solidFill>
                <a:srgbClr val="000000"/>
              </a:solidFill>
              <a:latin charset="-128" panose="020B0604030504040204" pitchFamily="50" typeface="メイリオ"/>
              <a:ea charset="-128" panose="020B0604030504040204" pitchFamily="50" typeface="メイリオ"/>
            </a:endParaRPr>
          </a:p>
          <a:p>
            <a:pPr lvl="0">
              <a:defRPr/>
            </a:pPr>
            <a:r>
              <a:rPr altLang="ja-JP" dirty="0" kern="0" lang="en-US" sz="2000">
                <a:solidFill>
                  <a:srgbClr val="000000"/>
                </a:solidFill>
                <a:latin charset="-128" panose="020B0604030504040204" pitchFamily="50" typeface="メイリオ"/>
                <a:ea charset="-128" panose="020B0604030504040204" pitchFamily="50" typeface="メイリオ"/>
              </a:rPr>
              <a:t>https://www.dnc.ac.jp/kyotsu/shiken_jouhou/r9/r9_hairyo_qa.html</a:t>
            </a:r>
          </a:p>
          <a:p>
            <a:pPr>
              <a:defRPr/>
            </a:pPr>
            <a:endParaRPr altLang="en-US" dirty="0" lang="ja-JP">
              <a:solidFill>
                <a:srgbClr val="000000"/>
              </a:solidFill>
            </a:endParaRPr>
          </a:p>
        </p:txBody>
      </p:sp>
      <p:sp>
        <p:nvSpPr>
          <p:cNvPr id="2" name="テキスト ボックス 1">
            <a:extLst>
              <a:ext uri="{FF2B5EF4-FFF2-40B4-BE49-F238E27FC236}">
                <a16:creationId xmlns:a16="http://schemas.microsoft.com/office/drawing/2014/main" id="{0E253B57-7332-4924-AD4F-9F8D2C4D7CF4}"/>
              </a:ext>
            </a:extLst>
          </p:cNvPr>
          <p:cNvSpPr txBox="1"/>
          <p:nvPr/>
        </p:nvSpPr>
        <p:spPr>
          <a:xfrm>
            <a:off x="336000" y="1021556"/>
            <a:ext cx="11520000" cy="647664"/>
          </a:xfrm>
          <a:prstGeom prst="rect">
            <a:avLst/>
          </a:prstGeom>
          <a:solidFill>
            <a:srgbClr val="FFC000"/>
          </a:solidFill>
          <a:ln>
            <a:solidFill>
              <a:srgbClr val="FFC000"/>
            </a:solidFill>
          </a:ln>
        </p:spPr>
        <p:txBody>
          <a:bodyPr anchor="ctr" bIns="36000" rtlCol="0" tIns="108000" wrap="square">
            <a:spAutoFit/>
          </a:bodyPr>
          <a:lstStyle/>
          <a:p>
            <a:r>
              <a:rPr altLang="en-US" b="1" dirty="0" lang="ja-JP" sz="3200">
                <a:latin charset="-128" panose="020B0604030504040204" pitchFamily="50" typeface="メイリオ"/>
                <a:ea charset="-128" panose="020B0604030504040204" pitchFamily="50" typeface="メイリオ"/>
              </a:rPr>
              <a:t> 受験上の配慮に関する事前相談</a:t>
            </a:r>
            <a:endParaRPr altLang="en-US" dirty="0" kumimoji="1" lang="ja-JP" sz="3200"/>
          </a:p>
        </p:txBody>
      </p:sp>
    </p:spTree>
    <p:extLst>
      <p:ext uri="{BB962C8B-B14F-4D97-AF65-F5344CB8AC3E}">
        <p14:creationId xmlns:p14="http://schemas.microsoft.com/office/powerpoint/2010/main" val="3917103142"/>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324B3F8-2279-49C1-B0AD-9C7DB1560350}"/>
              </a:ext>
            </a:extLst>
          </p:cNvPr>
          <p:cNvSpPr>
            <a:spLocks noGrp="1"/>
          </p:cNvSpPr>
          <p:nvPr>
            <p:ph idx="12" sz="quarter" type="sldNum"/>
          </p:nvPr>
        </p:nvSpPr>
        <p:spPr>
          <a:xfrm>
            <a:off x="9408000" y="5949000"/>
            <a:ext cx="2641600" cy="476250"/>
          </a:xfrm>
        </p:spPr>
        <p:txBody>
          <a:bodyPr/>
          <a:lstStyle/>
          <a:p>
            <a:pPr>
              <a:defRPr/>
            </a:pPr>
            <a:fld id="{5D0C3138-1DF5-4EE7-9BC8-8086AF259160}" type="slidenum">
              <a:rPr altLang="ja-JP" lang="en-US" smtClean="0"/>
              <a:pPr>
                <a:defRPr/>
              </a:pPr>
              <a:t>2</a:t>
            </a:fld>
            <a:endParaRPr altLang="ja-JP" dirty="0" lang="en-US"/>
          </a:p>
        </p:txBody>
      </p:sp>
      <p:sp>
        <p:nvSpPr>
          <p:cNvPr id="4" name="Rectangle 13">
            <a:extLst>
              <a:ext uri="{FF2B5EF4-FFF2-40B4-BE49-F238E27FC236}">
                <a16:creationId xmlns:a16="http://schemas.microsoft.com/office/drawing/2014/main" id="{E8AE1C37-D138-4044-860D-6F906CDA5243}"/>
              </a:ext>
            </a:extLst>
          </p:cNvPr>
          <p:cNvSpPr txBox="1">
            <a:spLocks noChangeArrowheads="1"/>
          </p:cNvSpPr>
          <p:nvPr/>
        </p:nvSpPr>
        <p:spPr>
          <a:xfrm>
            <a:off x="0" y="962445"/>
            <a:ext cx="12192000"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defRPr/>
            </a:pPr>
            <a:r>
              <a:rPr altLang="ja-JP" b="1" dirty="0" lang="en-US" sz="4000">
                <a:solidFill>
                  <a:srgbClr val="000000"/>
                </a:solidFill>
                <a:latin charset="-128" panose="020B0604030504040204" pitchFamily="50" typeface="メイリオ"/>
                <a:ea charset="-128" panose="020B0604030504040204" pitchFamily="50" typeface="メイリオ"/>
              </a:rPr>
              <a:t>Ⅰ</a:t>
            </a:r>
            <a:r>
              <a:rPr altLang="en-US" b="1" dirty="0" lang="ja-JP" sz="4000">
                <a:solidFill>
                  <a:srgbClr val="000000"/>
                </a:solidFill>
                <a:latin charset="-128" panose="020B0604030504040204" pitchFamily="50" typeface="メイリオ"/>
                <a:ea charset="-128" panose="020B0604030504040204" pitchFamily="50" typeface="メイリオ"/>
              </a:rPr>
              <a:t>　概要</a:t>
            </a:r>
          </a:p>
        </p:txBody>
      </p:sp>
      <p:graphicFrame>
        <p:nvGraphicFramePr>
          <p:cNvPr id="3" name="表 2">
            <a:extLst>
              <a:ext uri="{FF2B5EF4-FFF2-40B4-BE49-F238E27FC236}">
                <a16:creationId xmlns:a16="http://schemas.microsoft.com/office/drawing/2014/main" id="{6B01F5CB-9801-46B1-A169-A2B154F83183}"/>
              </a:ext>
            </a:extLst>
          </p:cNvPr>
          <p:cNvGraphicFramePr>
            <a:graphicFrameLocks noGrp="1"/>
          </p:cNvGraphicFramePr>
          <p:nvPr>
            <p:extLst>
              <p:ext uri="{D42A27DB-BD31-4B8C-83A1-F6EECF244321}">
                <p14:modId xmlns:p14="http://schemas.microsoft.com/office/powerpoint/2010/main" val="2670049004"/>
              </p:ext>
            </p:extLst>
          </p:nvPr>
        </p:nvGraphicFramePr>
        <p:xfrm>
          <a:off x="1344000" y="1844999"/>
          <a:ext cx="9360000" cy="1281525"/>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1281525">
                <a:tc>
                  <a:txBody>
                    <a:bodyPr/>
                    <a:lstStyle/>
                    <a:p>
                      <a:pPr algn="ctr" defTabSz="914400" eaLnBrk="1" fontAlgn="auto" hangingPunct="1" indent="0" latinLnBrk="0" lvl="0" marL="0" marR="0" rtl="0">
                        <a:lnSpc>
                          <a:spcPct val="110000"/>
                        </a:lnSpc>
                        <a:spcBef>
                          <a:spcPts val="0"/>
                        </a:spcBef>
                        <a:spcAft>
                          <a:spcPts val="0"/>
                        </a:spcAft>
                        <a:buClrTx/>
                        <a:buSzTx/>
                        <a:buFontTx/>
                        <a:buNone/>
                        <a:tabLst/>
                        <a:defRPr/>
                      </a:pPr>
                      <a:r>
                        <a:rPr altLang="en-US" dirty="0" kern="100" lang="ja-JP" sz="2400">
                          <a:effectLst/>
                          <a:latin charset="-128" panose="020B0604030504040204" pitchFamily="50" typeface="メイリオ"/>
                          <a:ea charset="-128" panose="020B0604030504040204" pitchFamily="50" typeface="メイリオ"/>
                        </a:rPr>
                        <a:t> </a:t>
                      </a:r>
                      <a:r>
                        <a:rPr altLang="en-US" dirty="0" kern="100" lang="ja-JP" sz="2000">
                          <a:effectLst/>
                          <a:latin charset="-128" panose="020B0604030504040204" pitchFamily="50" typeface="メイリオ"/>
                          <a:ea charset="-128" panose="020B0604030504040204" pitchFamily="50" typeface="メイリオ"/>
                        </a:rPr>
                        <a:t>概要</a:t>
                      </a:r>
                      <a:endParaRPr altLang="ja-JP" b="0" dirty="0" kern="100" lang="ja-JP" sz="24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１　受験上の配慮について</a:t>
                      </a:r>
                      <a:endParaRPr altLang="ja-JP" b="1" dirty="0" kern="0" lang="en-US" sz="2000">
                        <a:solidFill>
                          <a:srgbClr val="000000"/>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２　申請書類の入手・送付方法</a:t>
                      </a:r>
                      <a:endParaRPr altLang="ja-JP" b="1" dirty="0" kern="0" lang="en-US" sz="2000">
                        <a:solidFill>
                          <a:srgbClr val="000000"/>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３　申請等の主な流れ</a:t>
                      </a:r>
                      <a:endParaRPr altLang="ja-JP" b="1" dirty="0" kern="0" lang="en-US" sz="2000">
                        <a:solidFill>
                          <a:srgbClr val="000000"/>
                        </a:solidFill>
                        <a:latin charset="-128" panose="020B0604030504040204" pitchFamily="50" typeface="メイリオ"/>
                        <a:ea charset="-128" panose="020B0604030504040204" pitchFamily="50" typeface="メイリオ"/>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0" name="表 19">
            <a:extLst>
              <a:ext uri="{FF2B5EF4-FFF2-40B4-BE49-F238E27FC236}">
                <a16:creationId xmlns:a16="http://schemas.microsoft.com/office/drawing/2014/main" id="{B9F50A8A-7602-43E9-BF37-852C98728262}"/>
              </a:ext>
            </a:extLst>
          </p:cNvPr>
          <p:cNvGraphicFramePr>
            <a:graphicFrameLocks noGrp="1"/>
          </p:cNvGraphicFramePr>
          <p:nvPr>
            <p:extLst>
              <p:ext uri="{D42A27DB-BD31-4B8C-83A1-F6EECF244321}">
                <p14:modId xmlns:p14="http://schemas.microsoft.com/office/powerpoint/2010/main" val="3479882477"/>
              </p:ext>
            </p:extLst>
          </p:nvPr>
        </p:nvGraphicFramePr>
        <p:xfrm>
          <a:off x="1342011" y="4642083"/>
          <a:ext cx="9360000" cy="595375"/>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595375">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latin charset="-128" panose="020B0604030504040204" pitchFamily="50" typeface="メイリオ"/>
                          <a:ea charset="-128" panose="020B0604030504040204" pitchFamily="50" typeface="メイリオ"/>
                        </a:rPr>
                        <a:t> </a:t>
                      </a:r>
                      <a:r>
                        <a:rPr altLang="en-US" dirty="0" kern="100" lang="ja-JP" sz="2000">
                          <a:effectLst/>
                          <a:latin charset="-128" panose="020B0604030504040204" pitchFamily="50" typeface="メイリオ"/>
                          <a:ea charset="-128" panose="020B0604030504040204" pitchFamily="50" typeface="メイリオ"/>
                        </a:rPr>
                        <a:t>出願後</a:t>
                      </a:r>
                      <a:endParaRPr altLang="ja-JP" b="0" dirty="0" kern="100" lang="ja-JP" sz="24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６　出願後の不慮の事故等による受験上の配慮</a:t>
                      </a:r>
                      <a:endParaRPr altLang="ja-JP" b="0" dirty="0" kern="100" lang="ja-JP" sz="20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1" name="表 20">
            <a:extLst>
              <a:ext uri="{FF2B5EF4-FFF2-40B4-BE49-F238E27FC236}">
                <a16:creationId xmlns:a16="http://schemas.microsoft.com/office/drawing/2014/main" id="{6A01363C-9809-4DF2-8D9D-4E5E09EE6EFE}"/>
              </a:ext>
            </a:extLst>
          </p:cNvPr>
          <p:cNvGraphicFramePr>
            <a:graphicFrameLocks noGrp="1"/>
          </p:cNvGraphicFramePr>
          <p:nvPr>
            <p:extLst>
              <p:ext uri="{D42A27DB-BD31-4B8C-83A1-F6EECF244321}">
                <p14:modId xmlns:p14="http://schemas.microsoft.com/office/powerpoint/2010/main" val="806842515"/>
              </p:ext>
            </p:extLst>
          </p:nvPr>
        </p:nvGraphicFramePr>
        <p:xfrm>
          <a:off x="1342011" y="5353624"/>
          <a:ext cx="9360000" cy="504000"/>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5040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latin charset="-128" panose="020B0604030504040204" pitchFamily="50" typeface="メイリオ"/>
                          <a:ea charset="-128" panose="020B0604030504040204" pitchFamily="50" typeface="メイリオ"/>
                        </a:rPr>
                        <a:t> </a:t>
                      </a:r>
                      <a:r>
                        <a:rPr altLang="en-US" dirty="0" kern="100" lang="ja-JP" sz="2000">
                          <a:effectLst/>
                          <a:latin charset="-128" panose="020B0604030504040204" pitchFamily="50" typeface="メイリオ"/>
                          <a:ea charset="-128" panose="020B0604030504040204" pitchFamily="50" typeface="メイリオ"/>
                        </a:rPr>
                        <a:t>その他</a:t>
                      </a:r>
                      <a:endParaRPr altLang="ja-JP" b="0" dirty="0" kern="100" lang="ja-JP" sz="24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７　志望大学への事前相談</a:t>
                      </a:r>
                      <a:endParaRPr altLang="ja-JP" b="0" dirty="0" kern="100" lang="ja-JP" sz="20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2" name="表 21">
            <a:extLst>
              <a:ext uri="{FF2B5EF4-FFF2-40B4-BE49-F238E27FC236}">
                <a16:creationId xmlns:a16="http://schemas.microsoft.com/office/drawing/2014/main" id="{AEDFAC3D-382F-40DA-B4A0-333DE1791082}"/>
              </a:ext>
            </a:extLst>
          </p:cNvPr>
          <p:cNvGraphicFramePr>
            <a:graphicFrameLocks noGrp="1"/>
          </p:cNvGraphicFramePr>
          <p:nvPr>
            <p:extLst>
              <p:ext uri="{D42A27DB-BD31-4B8C-83A1-F6EECF244321}">
                <p14:modId xmlns:p14="http://schemas.microsoft.com/office/powerpoint/2010/main" val="2437077377"/>
              </p:ext>
            </p:extLst>
          </p:nvPr>
        </p:nvGraphicFramePr>
        <p:xfrm>
          <a:off x="1342011" y="3244391"/>
          <a:ext cx="9360000" cy="1281526"/>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1281526">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latin charset="-128" panose="020B0604030504040204" pitchFamily="50" typeface="メイリオ"/>
                          <a:ea charset="-128" panose="020B0604030504040204" pitchFamily="50" typeface="メイリオ"/>
                        </a:rPr>
                        <a:t>配慮事項</a:t>
                      </a:r>
                      <a:endParaRPr altLang="ja-JP" dirty="0" kern="100" lang="en-US" sz="2000">
                        <a:effectLst/>
                        <a:latin charset="-128" panose="020B0604030504040204" pitchFamily="50" typeface="メイリオ"/>
                        <a:ea charset="-128" panose="020B0604030504040204" pitchFamily="50" typeface="メイリオ"/>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latin charset="-128" panose="020B0604030504040204" pitchFamily="50" typeface="メイリオ"/>
                          <a:ea charset="-128" panose="020B0604030504040204" pitchFamily="50" typeface="メイリオ"/>
                        </a:rPr>
                        <a:t>・</a:t>
                      </a:r>
                      <a:endParaRPr altLang="ja-JP" dirty="0" kern="100" lang="en-US" sz="2000">
                        <a:effectLst/>
                        <a:latin charset="-128" panose="020B0604030504040204" pitchFamily="50" typeface="メイリオ"/>
                        <a:ea charset="-128" panose="020B0604030504040204" pitchFamily="50" typeface="メイリオ"/>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latin charset="-128" panose="020B0604030504040204" pitchFamily="50" typeface="メイリオ"/>
                          <a:ea charset="-128" panose="020B0604030504040204" pitchFamily="50" typeface="メイリオ"/>
                        </a:rPr>
                        <a:t>配慮内容</a:t>
                      </a:r>
                      <a:endParaRPr altLang="ja-JP" b="0" dirty="0" kern="100" lang="en-US" sz="20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４　受験上の配慮事項について</a:t>
                      </a:r>
                    </a:p>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５　主な配慮事項について</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spTree>
    <p:extLst>
      <p:ext uri="{BB962C8B-B14F-4D97-AF65-F5344CB8AC3E}">
        <p14:creationId xmlns:p14="http://schemas.microsoft.com/office/powerpoint/2010/main" val="2384881900"/>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C7B8395-7CB5-4C1B-B4A3-5D172337940A}"/>
              </a:ext>
            </a:extLst>
          </p:cNvPr>
          <p:cNvSpPr>
            <a:spLocks noGrp="1"/>
          </p:cNvSpPr>
          <p:nvPr>
            <p:ph idx="12" sz="quarter" type="sldNum"/>
          </p:nvPr>
        </p:nvSpPr>
        <p:spPr/>
        <p:txBody>
          <a:bodyPr/>
          <a:lstStyle/>
          <a:p>
            <a:pPr>
              <a:defRPr/>
            </a:pPr>
            <a:fld id="{5D0C3138-1DF5-4EE7-9BC8-8086AF259160}" type="slidenum">
              <a:rPr altLang="ja-JP" lang="en-US" smtClean="0"/>
              <a:pPr>
                <a:defRPr/>
              </a:pPr>
              <a:t>3</a:t>
            </a:fld>
            <a:endParaRPr altLang="ja-JP" dirty="0" lang="en-US"/>
          </a:p>
        </p:txBody>
      </p:sp>
      <p:sp>
        <p:nvSpPr>
          <p:cNvPr id="3" name="正方形/長方形 2">
            <a:extLst>
              <a:ext uri="{FF2B5EF4-FFF2-40B4-BE49-F238E27FC236}">
                <a16:creationId xmlns:a16="http://schemas.microsoft.com/office/drawing/2014/main" id="{8672FE0C-ED88-41D5-A810-EA4B3BE4B69B}"/>
              </a:ext>
            </a:extLst>
          </p:cNvPr>
          <p:cNvSpPr/>
          <p:nvPr/>
        </p:nvSpPr>
        <p:spPr>
          <a:xfrm>
            <a:off x="192000" y="117000"/>
            <a:ext cx="2520000" cy="584775"/>
          </a:xfrm>
          <a:prstGeom prst="rect">
            <a:avLst/>
          </a:prstGeom>
        </p:spPr>
        <p:txBody>
          <a:bodyPr wrap="square">
            <a:spAutoFit/>
          </a:bodyPr>
          <a:lstStyle/>
          <a:p>
            <a:pPr eaLnBrk="1" hangingPunct="1">
              <a:spcBef>
                <a:spcPts val="2400"/>
              </a:spcBef>
              <a:defRPr/>
            </a:pPr>
            <a:r>
              <a:rPr altLang="ja-JP" b="1" dirty="0" kern="0" lang="en-US" sz="3200">
                <a:latin charset="-128" panose="020B0604030504040204" pitchFamily="50" typeface="メイリオ"/>
                <a:ea charset="-128" panose="020B0604030504040204" pitchFamily="50" typeface="メイリオ"/>
              </a:rPr>
              <a:t>【</a:t>
            </a:r>
            <a:r>
              <a:rPr altLang="en-US" dirty="0" kern="0" lang="ja-JP" sz="3200">
                <a:latin charset="-128" panose="020B0604030504040204" pitchFamily="50" typeface="メイリオ"/>
                <a:ea charset="-128" panose="020B0604030504040204" pitchFamily="50" typeface="メイリオ"/>
              </a:rPr>
              <a:t>表紙</a:t>
            </a:r>
            <a:r>
              <a:rPr altLang="ja-JP" dirty="0" kern="0" lang="en-US" sz="3200">
                <a:latin charset="-128" panose="020B0604030504040204" pitchFamily="50" typeface="メイリオ"/>
                <a:ea charset="-128" panose="020B0604030504040204" pitchFamily="50" typeface="メイリオ"/>
              </a:rPr>
              <a:t> </a:t>
            </a:r>
            <a:r>
              <a:rPr altLang="en-US" dirty="0" kern="0" lang="ja-JP" sz="3200">
                <a:latin charset="-128" panose="020B0604030504040204" pitchFamily="50" typeface="メイリオ"/>
                <a:ea charset="-128" panose="020B0604030504040204" pitchFamily="50" typeface="メイリオ"/>
              </a:rPr>
              <a:t>裏</a:t>
            </a:r>
            <a:r>
              <a:rPr altLang="ja-JP" b="1" dirty="0" kern="0" lang="en-US" sz="3200">
                <a:latin charset="-128" panose="020B0604030504040204" pitchFamily="50" typeface="メイリオ"/>
                <a:ea charset="-128" panose="020B0604030504040204" pitchFamily="50" typeface="メイリオ"/>
              </a:rPr>
              <a:t>】</a:t>
            </a:r>
          </a:p>
        </p:txBody>
      </p:sp>
      <p:sp>
        <p:nvSpPr>
          <p:cNvPr id="4" name="Rectangle 3">
            <a:extLst>
              <a:ext uri="{FF2B5EF4-FFF2-40B4-BE49-F238E27FC236}">
                <a16:creationId xmlns:a16="http://schemas.microsoft.com/office/drawing/2014/main" id="{3E4DD1F8-F64E-4777-9825-08CF476F03FE}"/>
              </a:ext>
            </a:extLst>
          </p:cNvPr>
          <p:cNvSpPr txBox="1">
            <a:spLocks noChangeArrowheads="1"/>
          </p:cNvSpPr>
          <p:nvPr/>
        </p:nvSpPr>
        <p:spPr bwMode="auto">
          <a:xfrm>
            <a:off x="408000" y="1845000"/>
            <a:ext cx="11160000" cy="30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lnSpc>
                <a:spcPct val="120000"/>
              </a:lnSpc>
              <a:spcBef>
                <a:spcPts val="0"/>
              </a:spcBef>
              <a:buFont charset="2" panose="05000000000000000000" pitchFamily="2" typeface="Wingdings"/>
              <a:buChar char="l"/>
            </a:pPr>
            <a:r>
              <a:rPr altLang="en-US" dirty="0" lang="ja-JP" sz="2400">
                <a:latin charset="-128" panose="020B0604030504040204" pitchFamily="50" typeface="メイリオ"/>
                <a:ea charset="-128" panose="020B0604030504040204" pitchFamily="50" typeface="メイリオ"/>
              </a:rPr>
              <a:t>　共通テストにおいては，病気・負傷や障害等のために， 受験に際して配慮を希望する志願者に対し，</a:t>
            </a:r>
            <a:r>
              <a:rPr altLang="en-US" dirty="0" lang="ja-JP" sz="2400" u="sng">
                <a:solidFill>
                  <a:srgbClr val="FF0000"/>
                </a:solidFill>
                <a:latin charset="-128" panose="020B0604030504040204" pitchFamily="50" typeface="メイリオ"/>
                <a:ea charset="-128" panose="020B0604030504040204" pitchFamily="50" typeface="メイリオ"/>
              </a:rPr>
              <a:t>個々の症状や状態等に応じた</a:t>
            </a:r>
            <a:r>
              <a:rPr altLang="en-US" dirty="0" lang="ja-JP" sz="2400">
                <a:latin charset="-128" panose="020B0604030504040204" pitchFamily="50" typeface="メイリオ"/>
                <a:ea charset="-128" panose="020B0604030504040204" pitchFamily="50" typeface="メイリオ"/>
              </a:rPr>
              <a:t>受験上の配慮を行う。</a:t>
            </a:r>
            <a:endParaRPr altLang="ja-JP" dirty="0" lang="en-US" sz="2400">
              <a:latin charset="-128" panose="020B0604030504040204" pitchFamily="50" typeface="メイリオ"/>
              <a:ea charset="-128" panose="020B0604030504040204" pitchFamily="50" typeface="メイリオ"/>
            </a:endParaRPr>
          </a:p>
          <a:p>
            <a:pPr eaLnBrk="1" hangingPunct="1" indent="0" marL="0">
              <a:lnSpc>
                <a:spcPct val="120000"/>
              </a:lnSpc>
              <a:spcBef>
                <a:spcPts val="0"/>
              </a:spcBef>
              <a:buNone/>
            </a:pPr>
            <a:endParaRPr altLang="ja-JP" dirty="0" lang="en-US" sz="700">
              <a:latin charset="-128" panose="020B0604030504040204" pitchFamily="50" typeface="メイリオ"/>
              <a:ea charset="-128" panose="020B0604030504040204" pitchFamily="50" typeface="メイリオ"/>
            </a:endParaRPr>
          </a:p>
          <a:p>
            <a:pPr eaLnBrk="1" hangingPunct="1">
              <a:lnSpc>
                <a:spcPct val="120000"/>
              </a:lnSpc>
              <a:spcBef>
                <a:spcPts val="0"/>
              </a:spcBef>
              <a:buFont charset="2" panose="05000000000000000000" pitchFamily="2" typeface="Wingdings"/>
              <a:buChar char="l"/>
            </a:pPr>
            <a:r>
              <a:rPr altLang="en-US" dirty="0" lang="ja-JP" sz="2400">
                <a:solidFill>
                  <a:schemeClr val="accent4"/>
                </a:solidFill>
                <a:latin charset="-128" panose="020B0604030504040204" pitchFamily="50" typeface="メイリオ"/>
                <a:ea charset="-128" panose="020B0604030504040204" pitchFamily="50" typeface="メイリオ"/>
              </a:rPr>
              <a:t>　受験上の配慮事項については，</a:t>
            </a:r>
            <a:r>
              <a:rPr altLang="en-US" dirty="0" lang="ja-JP" sz="2400" u="sng">
                <a:solidFill>
                  <a:srgbClr val="FF0000"/>
                </a:solidFill>
                <a:latin charset="-128" panose="020B0604030504040204" pitchFamily="50" typeface="メイリオ"/>
                <a:ea charset="-128" panose="020B0604030504040204" pitchFamily="50" typeface="メイリオ"/>
              </a:rPr>
              <a:t>高等学校等での配慮の実施状況，障害等の種類や程度にかかわらず</a:t>
            </a:r>
            <a:r>
              <a:rPr altLang="en-US" dirty="0" lang="ja-JP" sz="2400">
                <a:solidFill>
                  <a:schemeClr val="accent4"/>
                </a:solidFill>
                <a:latin charset="-128" panose="020B0604030504040204" pitchFamily="50" typeface="メイリオ"/>
                <a:ea charset="-128" panose="020B0604030504040204" pitchFamily="50" typeface="メイリオ"/>
              </a:rPr>
              <a:t>，必要に応じて申請できる。</a:t>
            </a:r>
            <a:endParaRPr altLang="ja-JP" dirty="0" lang="en-US" sz="2400">
              <a:solidFill>
                <a:schemeClr val="accent4"/>
              </a:solidFill>
              <a:latin charset="-128" panose="020B0604030504040204" pitchFamily="50" typeface="メイリオ"/>
              <a:ea charset="-128" panose="020B0604030504040204" pitchFamily="50" typeface="メイリオ"/>
            </a:endParaRPr>
          </a:p>
          <a:p>
            <a:pPr eaLnBrk="1" hangingPunct="1">
              <a:lnSpc>
                <a:spcPct val="120000"/>
              </a:lnSpc>
              <a:spcBef>
                <a:spcPts val="0"/>
              </a:spcBef>
              <a:buFont charset="2" panose="05000000000000000000" pitchFamily="2" typeface="Wingdings"/>
              <a:buChar char="l"/>
            </a:pPr>
            <a:endParaRPr altLang="ja-JP" dirty="0" lang="en-US" sz="700">
              <a:latin charset="-128" panose="020B0604030504040204" pitchFamily="50" typeface="メイリオ"/>
              <a:ea charset="-128" panose="020B0604030504040204" pitchFamily="50" typeface="メイリオ"/>
            </a:endParaRPr>
          </a:p>
          <a:p>
            <a:pPr eaLnBrk="1" hangingPunct="1">
              <a:lnSpc>
                <a:spcPct val="120000"/>
              </a:lnSpc>
              <a:spcBef>
                <a:spcPts val="0"/>
              </a:spcBef>
              <a:buFont charset="2" panose="05000000000000000000" pitchFamily="2" typeface="Wingdings"/>
              <a:buChar char="l"/>
            </a:pPr>
            <a:r>
              <a:rPr altLang="en-US" dirty="0" lang="ja-JP" sz="2400">
                <a:latin charset="-128" panose="020B0604030504040204" pitchFamily="50" typeface="メイリオ"/>
                <a:ea charset="-128" panose="020B0604030504040204" pitchFamily="50" typeface="メイリオ"/>
              </a:rPr>
              <a:t>　申請された配慮事項は，大学入試センターで審査の上，決定。</a:t>
            </a:r>
            <a:endParaRPr altLang="ja-JP" dirty="0" lang="en-US" sz="2400">
              <a:latin charset="-128" panose="020B0604030504040204" pitchFamily="50" typeface="メイリオ"/>
              <a:ea charset="-128" panose="020B0604030504040204" pitchFamily="50" typeface="メイリオ"/>
            </a:endParaRPr>
          </a:p>
          <a:p>
            <a:pPr eaLnBrk="1" hangingPunct="1" indent="0" marL="0">
              <a:lnSpc>
                <a:spcPct val="120000"/>
              </a:lnSpc>
              <a:spcBef>
                <a:spcPts val="0"/>
              </a:spcBef>
              <a:buNone/>
            </a:pPr>
            <a:r>
              <a:rPr altLang="en-US" dirty="0" lang="ja-JP" sz="2400">
                <a:latin charset="-128" panose="020B0604030504040204" pitchFamily="50" typeface="メイリオ"/>
                <a:ea charset="-128" panose="020B0604030504040204" pitchFamily="50" typeface="メイリオ"/>
              </a:rPr>
              <a:t>　決定に当たっては，個々の症状や状態等を総合的に判断。</a:t>
            </a:r>
            <a:endParaRPr altLang="ja-JP" dirty="0" lang="en-US" sz="2400">
              <a:latin charset="-128" panose="020B0604030504040204" pitchFamily="50" typeface="メイリオ"/>
              <a:ea charset="-128" panose="020B0604030504040204" pitchFamily="50" typeface="メイリオ"/>
            </a:endParaRPr>
          </a:p>
        </p:txBody>
      </p:sp>
      <p:sp>
        <p:nvSpPr>
          <p:cNvPr id="6" name="テキスト ボックス 5">
            <a:extLst>
              <a:ext uri="{FF2B5EF4-FFF2-40B4-BE49-F238E27FC236}">
                <a16:creationId xmlns:a16="http://schemas.microsoft.com/office/drawing/2014/main" id="{19249F3F-CF50-42CF-BC94-087538E7F3C9}"/>
              </a:ext>
            </a:extLst>
          </p:cNvPr>
          <p:cNvSpPr txBox="1"/>
          <p:nvPr/>
        </p:nvSpPr>
        <p:spPr>
          <a:xfrm>
            <a:off x="370130" y="5196995"/>
            <a:ext cx="2987125" cy="926383"/>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36000" wrap="square">
            <a:noAutofit/>
          </a:bodyPr>
          <a:lstStyle/>
          <a:p>
            <a:pPr algn="ctr" eaLnBrk="1" hangingPunct="1">
              <a:lnSpc>
                <a:spcPts val="3400"/>
              </a:lnSpc>
              <a:spcBef>
                <a:spcPts val="0"/>
              </a:spcBef>
              <a:spcAft>
                <a:spcPts val="0"/>
              </a:spcAft>
            </a:pPr>
            <a:r>
              <a:rPr altLang="ja-JP" dirty="0" lang="en-US" sz="2400">
                <a:solidFill>
                  <a:schemeClr val="accent4"/>
                </a:solidFill>
                <a:latin charset="-128" panose="020B0604030504040204" pitchFamily="50" typeface="メイリオ"/>
                <a:ea charset="-128" panose="020B0604030504040204" pitchFamily="50" typeface="メイリオ"/>
              </a:rPr>
              <a:t>【</a:t>
            </a:r>
            <a:r>
              <a:rPr altLang="en-US" dirty="0" lang="ja-JP" sz="2400">
                <a:solidFill>
                  <a:schemeClr val="accent4"/>
                </a:solidFill>
                <a:latin charset="-128" panose="020B0604030504040204" pitchFamily="50" typeface="メイリオ"/>
                <a:ea charset="-128" panose="020B0604030504040204" pitchFamily="50" typeface="メイリオ"/>
              </a:rPr>
              <a:t>志願者</a:t>
            </a:r>
            <a:r>
              <a:rPr altLang="ja-JP" dirty="0" lang="en-US" sz="2400">
                <a:solidFill>
                  <a:schemeClr val="accent4"/>
                </a:solidFill>
                <a:latin charset="-128" panose="020B0604030504040204" pitchFamily="50" typeface="メイリオ"/>
                <a:ea charset="-128" panose="020B0604030504040204" pitchFamily="50" typeface="メイリオ"/>
              </a:rPr>
              <a:t>】</a:t>
            </a:r>
          </a:p>
          <a:p>
            <a:pPr algn="ctr" eaLnBrk="1" hangingPunct="1">
              <a:lnSpc>
                <a:spcPts val="3400"/>
              </a:lnSpc>
              <a:spcBef>
                <a:spcPts val="0"/>
              </a:spcBef>
              <a:spcAft>
                <a:spcPts val="0"/>
              </a:spcAft>
            </a:pPr>
            <a:r>
              <a:rPr altLang="en-US" dirty="0" lang="ja-JP" sz="2400">
                <a:solidFill>
                  <a:schemeClr val="accent4"/>
                </a:solidFill>
                <a:latin charset="-128" panose="020B0604030504040204" pitchFamily="50" typeface="メイリオ"/>
                <a:ea charset="-128" panose="020B0604030504040204" pitchFamily="50" typeface="メイリオ"/>
              </a:rPr>
              <a:t>希望する配慮を申請</a:t>
            </a:r>
            <a:endParaRPr altLang="ja-JP" dirty="0" lang="en-US" sz="2400">
              <a:solidFill>
                <a:schemeClr val="accent4"/>
              </a:solidFill>
              <a:latin charset="-128" panose="020B0604030504040204" pitchFamily="50" typeface="メイリオ"/>
              <a:ea charset="-128" panose="020B0604030504040204" pitchFamily="50" typeface="メイリオ"/>
            </a:endParaRPr>
          </a:p>
        </p:txBody>
      </p:sp>
      <p:sp>
        <p:nvSpPr>
          <p:cNvPr id="8" name="矢印: 下 7">
            <a:extLst>
              <a:ext uri="{FF2B5EF4-FFF2-40B4-BE49-F238E27FC236}">
                <a16:creationId xmlns:a16="http://schemas.microsoft.com/office/drawing/2014/main" id="{11E8833B-95CE-4117-9A0F-EE1475860E2A}"/>
              </a:ext>
            </a:extLst>
          </p:cNvPr>
          <p:cNvSpPr/>
          <p:nvPr/>
        </p:nvSpPr>
        <p:spPr bwMode="auto">
          <a:xfrm rot="16200000">
            <a:off x="3682627" y="5373560"/>
            <a:ext cx="360001" cy="573255"/>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9" name="テキスト ボックス 8">
            <a:extLst>
              <a:ext uri="{FF2B5EF4-FFF2-40B4-BE49-F238E27FC236}">
                <a16:creationId xmlns:a16="http://schemas.microsoft.com/office/drawing/2014/main" id="{450109C4-9189-4569-BF64-26806D662E59}"/>
              </a:ext>
            </a:extLst>
          </p:cNvPr>
          <p:cNvSpPr txBox="1"/>
          <p:nvPr/>
        </p:nvSpPr>
        <p:spPr>
          <a:xfrm>
            <a:off x="4368000" y="5196996"/>
            <a:ext cx="3208990" cy="948100"/>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36000" wrap="square">
            <a:noAutofit/>
          </a:bodyPr>
          <a:lstStyle/>
          <a:p>
            <a:pPr algn="ctr" eaLnBrk="1" hangingPunct="1">
              <a:lnSpc>
                <a:spcPts val="3400"/>
              </a:lnSpc>
              <a:spcBef>
                <a:spcPts val="0"/>
              </a:spcBef>
              <a:spcAft>
                <a:spcPts val="0"/>
              </a:spcAft>
            </a:pPr>
            <a:r>
              <a:rPr altLang="ja-JP" dirty="0" lang="en-US" sz="2400">
                <a:solidFill>
                  <a:schemeClr val="accent4"/>
                </a:solidFill>
                <a:latin charset="-128" panose="020B0604030504040204" pitchFamily="50" typeface="メイリオ"/>
                <a:ea charset="-128" panose="020B0604030504040204" pitchFamily="50" typeface="メイリオ"/>
              </a:rPr>
              <a:t>【</a:t>
            </a:r>
            <a:r>
              <a:rPr altLang="en-US" dirty="0" lang="ja-JP" sz="2200">
                <a:solidFill>
                  <a:schemeClr val="accent4"/>
                </a:solidFill>
                <a:latin charset="-128" panose="020B0604030504040204" pitchFamily="50" typeface="メイリオ"/>
                <a:ea charset="-128" panose="020B0604030504040204" pitchFamily="50" typeface="メイリオ"/>
              </a:rPr>
              <a:t>大学入試センター</a:t>
            </a:r>
            <a:r>
              <a:rPr altLang="ja-JP" dirty="0" lang="en-US" sz="2200">
                <a:solidFill>
                  <a:schemeClr val="accent4"/>
                </a:solidFill>
                <a:latin charset="-128" panose="020B0604030504040204" pitchFamily="50" typeface="メイリオ"/>
                <a:ea charset="-128" panose="020B0604030504040204" pitchFamily="50" typeface="メイリオ"/>
              </a:rPr>
              <a:t>】</a:t>
            </a:r>
          </a:p>
          <a:p>
            <a:pPr algn="ctr" eaLnBrk="1" hangingPunct="1">
              <a:lnSpc>
                <a:spcPts val="3400"/>
              </a:lnSpc>
              <a:spcBef>
                <a:spcPts val="0"/>
              </a:spcBef>
              <a:spcAft>
                <a:spcPts val="0"/>
              </a:spcAft>
            </a:pPr>
            <a:r>
              <a:rPr altLang="en-US" dirty="0" lang="ja-JP" sz="2200">
                <a:solidFill>
                  <a:schemeClr val="accent4"/>
                </a:solidFill>
                <a:latin charset="-128" panose="020B0604030504040204" pitchFamily="50" typeface="メイリオ"/>
                <a:ea charset="-128" panose="020B0604030504040204" pitchFamily="50" typeface="メイリオ"/>
              </a:rPr>
              <a:t>配慮事項を審査・決定</a:t>
            </a:r>
            <a:endParaRPr altLang="ja-JP" dirty="0" lang="en-US" sz="2200">
              <a:solidFill>
                <a:schemeClr val="accent4"/>
              </a:solidFill>
              <a:latin charset="-128" panose="020B0604030504040204" pitchFamily="50" typeface="メイリオ"/>
              <a:ea charset="-128" panose="020B0604030504040204" pitchFamily="50" typeface="メイリオ"/>
            </a:endParaRPr>
          </a:p>
        </p:txBody>
      </p:sp>
      <p:sp>
        <p:nvSpPr>
          <p:cNvPr id="10" name="矢印: 下 9">
            <a:extLst>
              <a:ext uri="{FF2B5EF4-FFF2-40B4-BE49-F238E27FC236}">
                <a16:creationId xmlns:a16="http://schemas.microsoft.com/office/drawing/2014/main" id="{C1182101-FF4A-4C38-A89A-3FFDCA3FFC25}"/>
              </a:ext>
            </a:extLst>
          </p:cNvPr>
          <p:cNvSpPr/>
          <p:nvPr/>
        </p:nvSpPr>
        <p:spPr bwMode="auto">
          <a:xfrm rot="16200000">
            <a:off x="7858627" y="5373560"/>
            <a:ext cx="360001" cy="573255"/>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11" name="テキスト ボックス 10">
            <a:extLst>
              <a:ext uri="{FF2B5EF4-FFF2-40B4-BE49-F238E27FC236}">
                <a16:creationId xmlns:a16="http://schemas.microsoft.com/office/drawing/2014/main" id="{0A797196-E9CD-48FF-8A23-3B50AD798D41}"/>
              </a:ext>
            </a:extLst>
          </p:cNvPr>
          <p:cNvSpPr txBox="1"/>
          <p:nvPr/>
        </p:nvSpPr>
        <p:spPr>
          <a:xfrm>
            <a:off x="8472000" y="5196995"/>
            <a:ext cx="3208990" cy="958387"/>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36000" wrap="square">
            <a:noAutofit/>
          </a:bodyPr>
          <a:lstStyle/>
          <a:p>
            <a:pPr algn="ctr" eaLnBrk="1" hangingPunct="1">
              <a:lnSpc>
                <a:spcPts val="3400"/>
              </a:lnSpc>
              <a:spcBef>
                <a:spcPts val="0"/>
              </a:spcBef>
              <a:spcAft>
                <a:spcPts val="0"/>
              </a:spcAft>
            </a:pPr>
            <a:r>
              <a:rPr altLang="ja-JP" dirty="0" lang="en-US" sz="2400">
                <a:solidFill>
                  <a:schemeClr val="accent4"/>
                </a:solidFill>
                <a:latin charset="-128" panose="020B0604030504040204" pitchFamily="50" typeface="メイリオ"/>
                <a:ea charset="-128" panose="020B0604030504040204" pitchFamily="50" typeface="メイリオ"/>
              </a:rPr>
              <a:t>【</a:t>
            </a:r>
            <a:r>
              <a:rPr altLang="en-US" dirty="0" lang="ja-JP" sz="2400">
                <a:solidFill>
                  <a:schemeClr val="accent4"/>
                </a:solidFill>
                <a:latin charset="-128" panose="020B0604030504040204" pitchFamily="50" typeface="メイリオ"/>
                <a:ea charset="-128" panose="020B0604030504040204" pitchFamily="50" typeface="メイリオ"/>
              </a:rPr>
              <a:t>志願者</a:t>
            </a:r>
            <a:r>
              <a:rPr altLang="ja-JP" dirty="0" lang="en-US" sz="2400">
                <a:solidFill>
                  <a:schemeClr val="accent4"/>
                </a:solidFill>
                <a:latin charset="-128" panose="020B0604030504040204" pitchFamily="50" typeface="メイリオ"/>
                <a:ea charset="-128" panose="020B0604030504040204" pitchFamily="50" typeface="メイリオ"/>
              </a:rPr>
              <a:t>】</a:t>
            </a:r>
          </a:p>
          <a:p>
            <a:pPr algn="ctr" eaLnBrk="1" hangingPunct="1">
              <a:lnSpc>
                <a:spcPts val="3400"/>
              </a:lnSpc>
              <a:spcBef>
                <a:spcPts val="0"/>
              </a:spcBef>
              <a:spcAft>
                <a:spcPts val="0"/>
              </a:spcAft>
            </a:pPr>
            <a:r>
              <a:rPr altLang="en-US" dirty="0" lang="ja-JP" sz="2400">
                <a:solidFill>
                  <a:schemeClr val="accent4"/>
                </a:solidFill>
                <a:latin charset="-128" panose="020B0604030504040204" pitchFamily="50" typeface="メイリオ"/>
                <a:ea charset="-128" panose="020B0604030504040204" pitchFamily="50" typeface="メイリオ"/>
              </a:rPr>
              <a:t>共通テスト受験</a:t>
            </a:r>
            <a:endParaRPr altLang="ja-JP" dirty="0" lang="en-US" sz="2400">
              <a:solidFill>
                <a:schemeClr val="accent4"/>
              </a:solidFill>
              <a:latin charset="-128" panose="020B0604030504040204" pitchFamily="50" typeface="メイリオ"/>
              <a:ea charset="-128" panose="020B0604030504040204" pitchFamily="50" typeface="メイリオ"/>
            </a:endParaRPr>
          </a:p>
        </p:txBody>
      </p:sp>
      <p:sp>
        <p:nvSpPr>
          <p:cNvPr id="5" name="テキスト ボックス 4">
            <a:extLst>
              <a:ext uri="{FF2B5EF4-FFF2-40B4-BE49-F238E27FC236}">
                <a16:creationId xmlns:a16="http://schemas.microsoft.com/office/drawing/2014/main" id="{B0A60695-810C-45FD-B873-5ADC6FA53F62}"/>
              </a:ext>
            </a:extLst>
          </p:cNvPr>
          <p:cNvSpPr txBox="1"/>
          <p:nvPr/>
        </p:nvSpPr>
        <p:spPr>
          <a:xfrm>
            <a:off x="370130" y="1063151"/>
            <a:ext cx="11310860" cy="637849"/>
          </a:xfrm>
          <a:prstGeom prst="rect">
            <a:avLst/>
          </a:prstGeom>
          <a:solidFill>
            <a:srgbClr val="FFC000"/>
          </a:solidFill>
          <a:ln>
            <a:solidFill>
              <a:srgbClr val="FFC000"/>
            </a:solidFill>
          </a:ln>
        </p:spPr>
        <p:txBody>
          <a:bodyPr anchor="b" bIns="36000" rtlCol="0" tIns="108000" wrap="square">
            <a:spAutoFit/>
          </a:bodyPr>
          <a:lstStyle/>
          <a:p>
            <a:r>
              <a:rPr altLang="en-US" b="1" dirty="0" kern="0" lang="ja-JP" sz="3200">
                <a:latin charset="-128" panose="020B0604030504040204" pitchFamily="50" typeface="メイリオ"/>
                <a:ea charset="-128" panose="020B0604030504040204" pitchFamily="50" typeface="メイリオ"/>
              </a:rPr>
              <a:t>１　受験上の配慮について</a:t>
            </a:r>
            <a:endParaRPr altLang="en-US" dirty="0" kumimoji="1" lang="ja-JP" sz="3200"/>
          </a:p>
        </p:txBody>
      </p:sp>
    </p:spTree>
    <p:extLst>
      <p:ext uri="{BB962C8B-B14F-4D97-AF65-F5344CB8AC3E}">
        <p14:creationId xmlns:p14="http://schemas.microsoft.com/office/powerpoint/2010/main" val="3813105704"/>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FDACF11-C0BB-4EA6-AE3B-7D4155E65AF0}"/>
              </a:ext>
            </a:extLst>
          </p:cNvPr>
          <p:cNvSpPr>
            <a:spLocks noGrp="1"/>
          </p:cNvSpPr>
          <p:nvPr>
            <p:ph idx="12" sz="quarter" type="sldNum"/>
          </p:nvPr>
        </p:nvSpPr>
        <p:spPr/>
        <p:txBody>
          <a:bodyPr/>
          <a:lstStyle/>
          <a:p>
            <a:pPr>
              <a:defRPr/>
            </a:pPr>
            <a:fld id="{5D0C3138-1DF5-4EE7-9BC8-8086AF259160}" type="slidenum">
              <a:rPr altLang="ja-JP" lang="en-US" smtClean="0"/>
              <a:pPr>
                <a:defRPr/>
              </a:pPr>
              <a:t>4</a:t>
            </a:fld>
            <a:endParaRPr altLang="ja-JP" dirty="0" lang="en-US"/>
          </a:p>
        </p:txBody>
      </p:sp>
      <p:sp>
        <p:nvSpPr>
          <p:cNvPr id="4" name="Rectangle 3">
            <a:extLst>
              <a:ext uri="{FF2B5EF4-FFF2-40B4-BE49-F238E27FC236}">
                <a16:creationId xmlns:a16="http://schemas.microsoft.com/office/drawing/2014/main" id="{631BA92E-F7A0-482E-8320-7F009821CF4A}"/>
              </a:ext>
            </a:extLst>
          </p:cNvPr>
          <p:cNvSpPr txBox="1">
            <a:spLocks noChangeArrowheads="1"/>
          </p:cNvSpPr>
          <p:nvPr/>
        </p:nvSpPr>
        <p:spPr bwMode="auto">
          <a:xfrm>
            <a:off x="407999" y="1773000"/>
            <a:ext cx="11447999" cy="453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indent="0" marL="0">
              <a:spcBef>
                <a:spcPts val="0"/>
              </a:spcBef>
              <a:buNone/>
            </a:pPr>
            <a:r>
              <a:rPr altLang="en-US" dirty="0" lang="ja-JP" sz="2400">
                <a:latin charset="-128" panose="020B0604030504040204" pitchFamily="50" typeface="メイリオ"/>
                <a:ea charset="-128" panose="020B0604030504040204" pitchFamily="50" typeface="メイリオ"/>
              </a:rPr>
              <a:t>●</a:t>
            </a:r>
            <a:r>
              <a:rPr altLang="en-US" dirty="0" lang="ja-JP" sz="2400"/>
              <a:t>　</a:t>
            </a:r>
            <a:r>
              <a:rPr altLang="en-US" dirty="0" lang="ja-JP" sz="2400" u="sng">
                <a:latin charset="-128" panose="020B0604030504040204" pitchFamily="50" typeface="メイリオ"/>
                <a:ea charset="-128" panose="020B0604030504040204" pitchFamily="50" typeface="メイリオ"/>
              </a:rPr>
              <a:t>申請書類の入手方法</a:t>
            </a:r>
            <a:endParaRPr altLang="ja-JP" dirty="0" lang="en-US" sz="2400" u="sng">
              <a:latin charset="-128" panose="020B0604030504040204" pitchFamily="50" typeface="メイリオ"/>
              <a:ea charset="-128" panose="020B0604030504040204" pitchFamily="50" typeface="メイリオ"/>
            </a:endParaRPr>
          </a:p>
          <a:p>
            <a:pPr eaLnBrk="1" hangingPunct="1" indent="0" marL="0">
              <a:spcBef>
                <a:spcPts val="0"/>
              </a:spcBef>
              <a:buNone/>
            </a:pPr>
            <a:r>
              <a:rPr altLang="en-US" dirty="0" lang="ja-JP" sz="2000">
                <a:latin charset="-128" panose="020B0604030504040204" pitchFamily="50" typeface="メイリオ"/>
                <a:ea charset="-128" panose="020B0604030504040204" pitchFamily="50" typeface="メイリオ"/>
              </a:rPr>
              <a:t>　　志願者が各自でダウンロード・印刷。</a:t>
            </a:r>
            <a:endParaRPr altLang="ja-JP" dirty="0" lang="en-US" sz="2000">
              <a:latin charset="-128" panose="020B0604030504040204" pitchFamily="50" typeface="メイリオ"/>
              <a:ea charset="-128" panose="020B0604030504040204" pitchFamily="50" typeface="メイリオ"/>
            </a:endParaRPr>
          </a:p>
          <a:p>
            <a:pPr eaLnBrk="1" hangingPunct="1" indent="0" marL="0">
              <a:spcBef>
                <a:spcPts val="0"/>
              </a:spcBef>
              <a:buNone/>
            </a:pPr>
            <a:r>
              <a:rPr altLang="en-US" dirty="0" lang="ja-JP" sz="2000">
                <a:latin charset="-128" panose="020B0604030504040204" pitchFamily="50" typeface="メイリオ"/>
                <a:ea charset="-128" panose="020B0604030504040204" pitchFamily="50" typeface="メイリオ"/>
              </a:rPr>
              <a:t>　</a:t>
            </a:r>
            <a:endParaRPr altLang="ja-JP" dirty="0" lang="en-US" sz="2000">
              <a:latin charset="-128" panose="020B0604030504040204" pitchFamily="50" typeface="メイリオ"/>
              <a:ea charset="-128" panose="020B0604030504040204" pitchFamily="50" typeface="メイリオ"/>
            </a:endParaRPr>
          </a:p>
          <a:p>
            <a:pPr eaLnBrk="1" hangingPunct="1" indent="0" marL="0">
              <a:spcBef>
                <a:spcPts val="0"/>
              </a:spcBef>
              <a:buNone/>
            </a:pPr>
            <a:endParaRPr altLang="ja-JP" dirty="0" lang="en-US" sz="2000"/>
          </a:p>
          <a:p>
            <a:pPr eaLnBrk="1" hangingPunct="1" indent="0" marL="0">
              <a:spcBef>
                <a:spcPts val="0"/>
              </a:spcBef>
              <a:buNone/>
            </a:pPr>
            <a:endParaRPr altLang="ja-JP" dirty="0" lang="en-US" sz="2000"/>
          </a:p>
          <a:p>
            <a:pPr eaLnBrk="1" hangingPunct="1" indent="0" marL="0">
              <a:spcBef>
                <a:spcPts val="0"/>
              </a:spcBef>
              <a:buNone/>
            </a:pPr>
            <a:endParaRPr altLang="ja-JP" dirty="0" lang="en-US" sz="2000"/>
          </a:p>
          <a:p>
            <a:pPr eaLnBrk="1" hangingPunct="1" indent="0" marL="0">
              <a:spcBef>
                <a:spcPts val="0"/>
              </a:spcBef>
              <a:buNone/>
            </a:pPr>
            <a:endParaRPr altLang="ja-JP" dirty="0" lang="en-US" sz="2000"/>
          </a:p>
          <a:p>
            <a:pPr eaLnBrk="1" hangingPunct="1" indent="0" marL="0">
              <a:spcBef>
                <a:spcPts val="0"/>
              </a:spcBef>
              <a:buNone/>
            </a:pPr>
            <a:endParaRPr altLang="ja-JP" dirty="0" lang="en-US" sz="2000"/>
          </a:p>
          <a:p>
            <a:pPr eaLnBrk="1" hangingPunct="1" indent="0" marL="0">
              <a:spcBef>
                <a:spcPts val="0"/>
              </a:spcBef>
              <a:buNone/>
            </a:pPr>
            <a:endParaRPr altLang="ja-JP" dirty="0" lang="en-US" sz="2000"/>
          </a:p>
          <a:p>
            <a:pPr eaLnBrk="1" hangingPunct="1" indent="0" marL="0">
              <a:spcBef>
                <a:spcPts val="0"/>
              </a:spcBef>
              <a:buNone/>
            </a:pPr>
            <a:endParaRPr altLang="ja-JP" dirty="0" lang="en-US" sz="800"/>
          </a:p>
          <a:p>
            <a:pPr eaLnBrk="1" hangingPunct="1" indent="0" marL="0">
              <a:spcBef>
                <a:spcPts val="0"/>
              </a:spcBef>
              <a:buNone/>
            </a:pPr>
            <a:r>
              <a:rPr altLang="en-US" dirty="0" lang="ja-JP" sz="2400">
                <a:latin charset="-128" panose="020B0604030504040204" pitchFamily="50" typeface="メイリオ"/>
                <a:ea charset="-128" panose="020B0604030504040204" pitchFamily="50" typeface="メイリオ"/>
              </a:rPr>
              <a:t>●</a:t>
            </a:r>
            <a:r>
              <a:rPr altLang="en-US" dirty="0" lang="ja-JP" sz="2400"/>
              <a:t>　</a:t>
            </a:r>
            <a:r>
              <a:rPr altLang="en-US" dirty="0" lang="ja-JP" sz="2400" u="sng">
                <a:latin charset="-128" panose="020B0604030504040204" pitchFamily="50" typeface="メイリオ"/>
                <a:ea charset="-128" panose="020B0604030504040204" pitchFamily="50" typeface="メイリオ"/>
              </a:rPr>
              <a:t>申請書類の送付方法</a:t>
            </a:r>
            <a:endParaRPr altLang="ja-JP" dirty="0" lang="en-US" sz="2400" u="sng">
              <a:latin charset="-128" panose="020B0604030504040204" pitchFamily="50" typeface="メイリオ"/>
              <a:ea charset="-128" panose="020B0604030504040204" pitchFamily="50" typeface="メイリオ"/>
            </a:endParaRPr>
          </a:p>
          <a:p>
            <a:pPr eaLnBrk="1" hangingPunct="1" indent="0" marL="0">
              <a:spcBef>
                <a:spcPts val="0"/>
              </a:spcBef>
              <a:buNone/>
            </a:pPr>
            <a:r>
              <a:rPr altLang="en-US" dirty="0" lang="ja-JP" sz="2000">
                <a:latin charset="-128" panose="020B0604030504040204" pitchFamily="50" typeface="メイリオ"/>
                <a:ea charset="-128" panose="020B0604030504040204" pitchFamily="50" typeface="メイリオ"/>
              </a:rPr>
              <a:t>　　出願手続きは志願者個人単位での</a:t>
            </a:r>
            <a:r>
              <a:rPr altLang="ja-JP" dirty="0" lang="en-US" sz="2000">
                <a:latin charset="-128" panose="020B0604030504040204" pitchFamily="50" typeface="メイリオ"/>
                <a:ea charset="-128" panose="020B0604030504040204" pitchFamily="50" typeface="メイリオ"/>
              </a:rPr>
              <a:t>Web</a:t>
            </a:r>
            <a:r>
              <a:rPr altLang="en-US" dirty="0" lang="ja-JP" sz="2000">
                <a:latin charset="-128" panose="020B0604030504040204" pitchFamily="50" typeface="メイリオ"/>
                <a:ea charset="-128" panose="020B0604030504040204" pitchFamily="50" typeface="メイリオ"/>
              </a:rPr>
              <a:t>出願となるが，「受験上の配慮」を希望する場合は，</a:t>
            </a:r>
            <a:endParaRPr altLang="ja-JP" dirty="0" lang="en-US" sz="2000">
              <a:latin charset="-128" panose="020B0604030504040204" pitchFamily="50" typeface="メイリオ"/>
              <a:ea charset="-128" panose="020B0604030504040204" pitchFamily="50" typeface="メイリオ"/>
            </a:endParaRPr>
          </a:p>
          <a:p>
            <a:pPr eaLnBrk="1" hangingPunct="1" indent="0" marL="0">
              <a:spcBef>
                <a:spcPts val="0"/>
              </a:spcBef>
              <a:buNone/>
            </a:pPr>
            <a:r>
              <a:rPr altLang="en-US" dirty="0" lang="ja-JP"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申請書類を大学入試センターへ郵送</a:t>
            </a:r>
            <a:r>
              <a:rPr altLang="en-US" dirty="0" lang="ja-JP" sz="2000">
                <a:latin charset="-128" panose="020B0604030504040204" pitchFamily="50" typeface="メイリオ"/>
                <a:ea charset="-128" panose="020B0604030504040204" pitchFamily="50" typeface="メイリオ"/>
              </a:rPr>
              <a:t>。</a:t>
            </a:r>
            <a:endParaRPr altLang="ja-JP" dirty="0" lang="en-US" sz="2000" u="sng">
              <a:latin charset="-128" panose="020B0604030504040204" pitchFamily="50" typeface="メイリオ"/>
              <a:ea charset="-128" panose="020B0604030504040204" pitchFamily="50" typeface="メイリオ"/>
            </a:endParaRPr>
          </a:p>
          <a:p>
            <a:pPr eaLnBrk="1" hangingPunct="1" indent="0" marL="0">
              <a:spcBef>
                <a:spcPts val="0"/>
              </a:spcBef>
              <a:buNone/>
            </a:pPr>
            <a:r>
              <a:rPr altLang="en-US" dirty="0" lang="ja-JP" sz="2000">
                <a:latin charset="-128" panose="020B0604030504040204" pitchFamily="50" typeface="メイリオ"/>
                <a:ea charset="-128" panose="020B0604030504040204" pitchFamily="50" typeface="メイリオ"/>
              </a:rPr>
              <a:t>　　</a:t>
            </a:r>
            <a:r>
              <a:rPr altLang="ja-JP" dirty="0" lang="en-US" sz="2000">
                <a:latin charset="-128" panose="020B0604030504040204" pitchFamily="50" typeface="メイリオ"/>
                <a:ea charset="-128" panose="020B0604030504040204" pitchFamily="50" typeface="メイリオ"/>
              </a:rPr>
              <a:t>※</a:t>
            </a:r>
            <a:r>
              <a:rPr altLang="en-US" dirty="0" lang="ja-JP" sz="2000">
                <a:latin charset="-128" panose="020B0604030504040204" pitchFamily="50" typeface="メイリオ"/>
                <a:ea charset="-128" panose="020B0604030504040204" pitchFamily="50" typeface="メイリオ"/>
              </a:rPr>
              <a:t>　学校で取りまとめて郵送しても，申請者個人で郵送しても差し支えない。</a:t>
            </a:r>
          </a:p>
        </p:txBody>
      </p:sp>
      <p:sp>
        <p:nvSpPr>
          <p:cNvPr id="7" name="正方形/長方形 6">
            <a:extLst>
              <a:ext uri="{FF2B5EF4-FFF2-40B4-BE49-F238E27FC236}">
                <a16:creationId xmlns:a16="http://schemas.microsoft.com/office/drawing/2014/main" id="{82CA46D7-3C8E-4F6E-A150-BA2419527336}"/>
              </a:ext>
            </a:extLst>
          </p:cNvPr>
          <p:cNvSpPr/>
          <p:nvPr/>
        </p:nvSpPr>
        <p:spPr>
          <a:xfrm>
            <a:off x="192000" y="117000"/>
            <a:ext cx="2520000"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latin charset="-128" panose="020B0604030504040204" pitchFamily="50" typeface="メイリオ"/>
                <a:ea charset="-128" panose="020B0604030504040204" pitchFamily="50" typeface="メイリオ"/>
              </a:rPr>
              <a:t>P</a:t>
            </a:r>
            <a:r>
              <a:rPr altLang="ja-JP" dirty="0" kern="0" lang="en-US" sz="3200">
                <a:latin charset="-128" panose="020B0604030504040204" pitchFamily="50" typeface="メイリオ"/>
                <a:ea charset="-128" panose="020B0604030504040204" pitchFamily="50" typeface="メイリオ"/>
              </a:rPr>
              <a:t>3</a:t>
            </a:r>
            <a:r>
              <a:rPr altLang="en-US" dirty="0" kern="0" lang="ja-JP" sz="3200">
                <a:latin charset="-128" panose="020B0604030504040204" pitchFamily="50" typeface="メイリオ"/>
                <a:ea charset="-128" panose="020B0604030504040204" pitchFamily="50" typeface="メイリオ"/>
              </a:rPr>
              <a:t>，</a:t>
            </a:r>
            <a:r>
              <a:rPr altLang="ja-JP" dirty="0" kern="0" lang="en-US" sz="3200">
                <a:latin charset="-128" panose="020B0604030504040204" pitchFamily="50" typeface="メイリオ"/>
                <a:ea charset="-128" panose="020B0604030504040204" pitchFamily="50" typeface="メイリオ"/>
              </a:rPr>
              <a:t>6</a:t>
            </a:r>
            <a:r>
              <a:rPr altLang="en-US" dirty="0" kern="0" lang="ja-JP" sz="3200">
                <a:latin charset="-128" panose="020B0604030504040204" pitchFamily="50" typeface="メイリオ"/>
                <a:ea charset="-128" panose="020B0604030504040204" pitchFamily="50" typeface="メイリオ"/>
              </a:rPr>
              <a:t>～</a:t>
            </a:r>
            <a:r>
              <a:rPr altLang="ja-JP" dirty="0" kern="0" lang="en-US" sz="3200">
                <a:latin charset="-128" panose="020B0604030504040204" pitchFamily="50" typeface="メイリオ"/>
                <a:ea charset="-128" panose="020B0604030504040204" pitchFamily="50" typeface="メイリオ"/>
              </a:rPr>
              <a:t>7</a:t>
            </a:r>
            <a:r>
              <a:rPr altLang="ja-JP" b="1" dirty="0" kern="0" lang="en-US" sz="3200">
                <a:latin charset="0" typeface="Arial"/>
                <a:ea charset="-128" typeface="ＭＳ Ｐゴシック"/>
              </a:rPr>
              <a:t>】</a:t>
            </a:r>
          </a:p>
        </p:txBody>
      </p:sp>
      <p:graphicFrame>
        <p:nvGraphicFramePr>
          <p:cNvPr id="6" name="表 5">
            <a:extLst>
              <a:ext uri="{FF2B5EF4-FFF2-40B4-BE49-F238E27FC236}">
                <a16:creationId xmlns:a16="http://schemas.microsoft.com/office/drawing/2014/main" id="{15E9456B-96CF-44F4-B6D9-C69C93BFD6B2}"/>
              </a:ext>
            </a:extLst>
          </p:cNvPr>
          <p:cNvGraphicFramePr>
            <a:graphicFrameLocks noGrp="1"/>
          </p:cNvGraphicFramePr>
          <p:nvPr>
            <p:extLst>
              <p:ext uri="{D42A27DB-BD31-4B8C-83A1-F6EECF244321}">
                <p14:modId xmlns:p14="http://schemas.microsoft.com/office/powerpoint/2010/main" val="108990016"/>
              </p:ext>
            </p:extLst>
          </p:nvPr>
        </p:nvGraphicFramePr>
        <p:xfrm>
          <a:off x="1056000" y="2637000"/>
          <a:ext cx="10368000" cy="1848886"/>
        </p:xfrm>
        <a:graphic>
          <a:graphicData uri="http://schemas.openxmlformats.org/drawingml/2006/table">
            <a:tbl>
              <a:tblPr bandRow="1" firstRow="1">
                <a:tableStyleId>{5C22544A-7EE6-4342-B048-85BDC9FD1C3A}</a:tableStyleId>
              </a:tblPr>
              <a:tblGrid>
                <a:gridCol w="1966579">
                  <a:extLst>
                    <a:ext uri="{9D8B030D-6E8A-4147-A177-3AD203B41FA5}">
                      <a16:colId xmlns:a16="http://schemas.microsoft.com/office/drawing/2014/main" val="317319620"/>
                    </a:ext>
                  </a:extLst>
                </a:gridCol>
                <a:gridCol w="2669996">
                  <a:extLst>
                    <a:ext uri="{9D8B030D-6E8A-4147-A177-3AD203B41FA5}">
                      <a16:colId xmlns:a16="http://schemas.microsoft.com/office/drawing/2014/main" val="188252240"/>
                    </a:ext>
                  </a:extLst>
                </a:gridCol>
                <a:gridCol w="2829713">
                  <a:extLst>
                    <a:ext uri="{9D8B030D-6E8A-4147-A177-3AD203B41FA5}">
                      <a16:colId xmlns:a16="http://schemas.microsoft.com/office/drawing/2014/main" val="946954349"/>
                    </a:ext>
                  </a:extLst>
                </a:gridCol>
                <a:gridCol w="2901712">
                  <a:extLst>
                    <a:ext uri="{9D8B030D-6E8A-4147-A177-3AD203B41FA5}">
                      <a16:colId xmlns:a16="http://schemas.microsoft.com/office/drawing/2014/main" val="2049399302"/>
                    </a:ext>
                  </a:extLst>
                </a:gridCol>
              </a:tblGrid>
              <a:tr h="717344">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1" dirty="0" kumimoji="1" lang="ja-JP" spc="600" sz="2400">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000">
                          <a:latin charset="-128" panose="020B0604030504040204" pitchFamily="50" typeface="メイリオ"/>
                          <a:ea charset="-128" panose="020B0604030504040204" pitchFamily="50" typeface="メイリオ"/>
                        </a:rPr>
                        <a:t>【A】</a:t>
                      </a:r>
                      <a:r>
                        <a:rPr altLang="en-US" b="1" dirty="0" kumimoji="1" lang="ja-JP" spc="600" sz="2000">
                          <a:latin charset="-128" panose="020B0604030504040204" pitchFamily="50" typeface="メイリオ"/>
                          <a:ea charset="-128" panose="020B0604030504040204" pitchFamily="50" typeface="メイリオ"/>
                        </a:rPr>
                        <a:t>受験上の</a:t>
                      </a:r>
                      <a:br>
                        <a:rPr altLang="ja-JP" b="1" dirty="0" kumimoji="1" lang="en-US" spc="600" sz="2000">
                          <a:latin charset="-128" panose="020B0604030504040204" pitchFamily="50" typeface="メイリオ"/>
                          <a:ea charset="-128" panose="020B0604030504040204" pitchFamily="50" typeface="メイリオ"/>
                        </a:rPr>
                      </a:br>
                      <a:r>
                        <a:rPr altLang="en-US" b="1" dirty="0" kumimoji="1" lang="ja-JP" spc="600" sz="2100">
                          <a:latin charset="-128" panose="020B0604030504040204" pitchFamily="50" typeface="メイリオ"/>
                          <a:ea charset="-128" panose="020B0604030504040204" pitchFamily="50" typeface="メイリオ"/>
                        </a:rPr>
                        <a:t>配慮申請書</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latin charset="-128" panose="020B0604030504040204" pitchFamily="50" typeface="メイリオ"/>
                          <a:ea charset="-128" panose="020B0604030504040204" pitchFamily="50" typeface="メイリオ"/>
                        </a:rPr>
                        <a:t>【B】</a:t>
                      </a:r>
                      <a:r>
                        <a:rPr altLang="en-US" b="1" dirty="0" kumimoji="1" lang="ja-JP" spc="600" sz="2100">
                          <a:latin charset="-128" panose="020B0604030504040204" pitchFamily="50" typeface="メイリオ"/>
                          <a:ea charset="-128" panose="020B0604030504040204" pitchFamily="50" typeface="メイリオ"/>
                        </a:rPr>
                        <a:t>診断書</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latin charset="-128" panose="020B0604030504040204" pitchFamily="50" typeface="メイリオ"/>
                          <a:ea charset="-128" panose="020B0604030504040204" pitchFamily="50" typeface="メイリオ"/>
                        </a:rPr>
                        <a:t>【C】</a:t>
                      </a:r>
                      <a:r>
                        <a:rPr altLang="en-US" b="1" dirty="0" kumimoji="1" lang="ja-JP" spc="600" sz="2100">
                          <a:latin charset="-128" panose="020B0604030504040204" pitchFamily="50" typeface="メイリオ"/>
                          <a:ea charset="-128" panose="020B0604030504040204" pitchFamily="50" typeface="メイリオ"/>
                        </a:rPr>
                        <a:t>状況報告書</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629324595"/>
                  </a:ext>
                </a:extLst>
              </a:tr>
              <a:tr h="1131542">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charset="-128" panose="020B0604030504040204" pitchFamily="50" typeface="メイリオ"/>
                          <a:ea charset="-128" panose="020B0604030504040204" pitchFamily="50" typeface="メイリオ"/>
                          <a:cs typeface="Times New Roman"/>
                        </a:rPr>
                        <a:t>入手方法</a:t>
                      </a:r>
                      <a:endParaRPr altLang="ja-JP" b="0" dirty="0" kern="100" kumimoji="1" lang="en-US" sz="2100">
                        <a:solidFill>
                          <a:schemeClr val="bg1"/>
                        </a:solidFill>
                        <a:effectLst/>
                        <a:latin charset="-128" panose="020B0604030504040204" pitchFamily="50" typeface="メイリオ"/>
                        <a:ea charset="-128" panose="020B0604030504040204" pitchFamily="50" typeface="メイリオ"/>
                        <a:cs typeface="Times New Roman"/>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600">
                          <a:solidFill>
                            <a:schemeClr val="bg1"/>
                          </a:solidFill>
                          <a:effectLst/>
                          <a:latin charset="-128" panose="020B0604030504040204" pitchFamily="50" typeface="メイリオ"/>
                          <a:ea charset="-128" panose="020B0604030504040204" pitchFamily="50" typeface="メイリオ"/>
                          <a:cs typeface="Times New Roman"/>
                        </a:rPr>
                        <a:t>（ファイル形式）</a:t>
                      </a:r>
                      <a:endParaRPr altLang="ja-JP" b="0" dirty="0" kern="100" kumimoji="1" lang="ja-JP" sz="1600">
                        <a:solidFill>
                          <a:schemeClr val="bg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dk1"/>
                          </a:solidFill>
                          <a:effectLst/>
                          <a:latin charset="-128" panose="020B0604030504040204" pitchFamily="50" typeface="メイリオ"/>
                          <a:ea charset="-128" panose="020B0604030504040204" pitchFamily="50" typeface="メイリオ"/>
                          <a:cs typeface="Times New Roman"/>
                        </a:rPr>
                        <a:t>・マイページ（</a:t>
                      </a:r>
                      <a:r>
                        <a:rPr altLang="ja-JP" b="0" dirty="0" kumimoji="1" lang="en-US" sz="1800">
                          <a:solidFill>
                            <a:schemeClr val="tx1"/>
                          </a:solidFill>
                          <a:latin charset="-128" panose="020B0604030504040204" pitchFamily="50" typeface="メイリオ"/>
                          <a:ea charset="-128" panose="020B0604030504040204" pitchFamily="50" typeface="メイリオ"/>
                        </a:rPr>
                        <a:t>PDF</a:t>
                      </a:r>
                      <a:r>
                        <a:rPr altLang="en-US" b="0" dirty="0" kern="100" kumimoji="1" lang="ja-JP" sz="1800">
                          <a:solidFill>
                            <a:schemeClr val="dk1"/>
                          </a:solidFill>
                          <a:effectLst/>
                          <a:latin charset="-128" panose="020B0604030504040204" pitchFamily="50" typeface="メイリオ"/>
                          <a:ea charset="-128" panose="020B0604030504040204" pitchFamily="50" typeface="メイリオ"/>
                          <a:cs typeface="Times New Roman"/>
                        </a:rPr>
                        <a:t>）</a:t>
                      </a:r>
                      <a:endParaRPr altLang="ja-JP" b="0" dirty="0" kern="100" kumimoji="1" lang="ja-JP" sz="1800">
                        <a:solidFill>
                          <a:schemeClr val="dk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gridSpan="2">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・マイページ（</a:t>
                      </a:r>
                      <a:r>
                        <a:rPr altLang="ja-JP" b="0" dirty="0" kumimoji="1" lang="en-US" sz="1800">
                          <a:solidFill>
                            <a:schemeClr val="tx1"/>
                          </a:solidFill>
                          <a:latin charset="-128" panose="020B0604030504040204" pitchFamily="50" typeface="メイリオ"/>
                          <a:ea charset="-128" panose="020B0604030504040204" pitchFamily="50" typeface="メイリオ"/>
                        </a:rPr>
                        <a:t>PDF</a:t>
                      </a:r>
                      <a:r>
                        <a:rPr altLang="en-US" b="0" dirty="0" kumimoji="1" lang="ja-JP" sz="1800">
                          <a:solidFill>
                            <a:schemeClr val="tx1"/>
                          </a:solidFill>
                          <a:latin charset="-128" panose="020B0604030504040204" pitchFamily="50" typeface="メイリオ"/>
                          <a:ea charset="-128" panose="020B0604030504040204" pitchFamily="50" typeface="メイリオ"/>
                        </a:rPr>
                        <a:t>）</a:t>
                      </a:r>
                      <a:endParaRPr altLang="ja-JP" b="0" dirty="0" kumimoji="1" lang="en-US" sz="1800">
                        <a:solidFill>
                          <a:schemeClr val="tx1"/>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300"/>
                        </a:spcBef>
                        <a:spcAft>
                          <a:spcPts val="300"/>
                        </a:spcAft>
                        <a:buClrTx/>
                        <a:buSzTx/>
                        <a:buFontTx/>
                        <a:buNone/>
                        <a:tabLst/>
                        <a:defRPr/>
                      </a:pPr>
                      <a:r>
                        <a:rPr altLang="en-US" b="0" dirty="0" kumimoji="1" lang="ja-JP" sz="1200">
                          <a:solidFill>
                            <a:schemeClr val="tx1"/>
                          </a:solidFill>
                          <a:latin charset="-128" panose="020B0604030504040204" pitchFamily="50" typeface="メイリオ"/>
                          <a:ea charset="-128" panose="020B0604030504040204" pitchFamily="50" typeface="メイリオ"/>
                        </a:rPr>
                        <a:t>　　　または</a:t>
                      </a:r>
                      <a:endParaRPr altLang="ja-JP" b="0" dirty="0" kumimoji="1" lang="en-US" sz="1200">
                        <a:solidFill>
                          <a:schemeClr val="tx1"/>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・大学入試センターのウェブサイト（</a:t>
                      </a:r>
                      <a:r>
                        <a:rPr altLang="ja-JP" b="0" dirty="0" kumimoji="1" lang="en-US" sz="1800">
                          <a:solidFill>
                            <a:schemeClr val="tx1"/>
                          </a:solidFill>
                          <a:latin charset="-128" panose="020B0604030504040204" pitchFamily="50" typeface="メイリオ"/>
                          <a:ea charset="-128" panose="020B0604030504040204" pitchFamily="50" typeface="メイリオ"/>
                        </a:rPr>
                        <a:t>PDF</a:t>
                      </a:r>
                      <a:r>
                        <a:rPr altLang="en-US" b="0" dirty="0" kumimoji="1" lang="ja-JP" sz="1800">
                          <a:solidFill>
                            <a:schemeClr val="tx1"/>
                          </a:solidFill>
                          <a:latin charset="-128" panose="020B0604030504040204" pitchFamily="50" typeface="メイリオ"/>
                          <a:ea charset="-128" panose="020B0604030504040204" pitchFamily="50" typeface="メイリオ"/>
                        </a:rPr>
                        <a:t>／</a:t>
                      </a:r>
                      <a:r>
                        <a:rPr altLang="ja-JP" b="0" dirty="0" kumimoji="1" lang="en-US" sz="1800">
                          <a:solidFill>
                            <a:schemeClr val="tx1"/>
                          </a:solidFill>
                          <a:latin charset="-128" panose="020B0604030504040204" pitchFamily="50" typeface="メイリオ"/>
                          <a:ea charset="-128" panose="020B0604030504040204" pitchFamily="50" typeface="メイリオ"/>
                        </a:rPr>
                        <a:t>Word</a:t>
                      </a:r>
                      <a:r>
                        <a:rPr altLang="en-US" b="0" dirty="0" kumimoji="1" lang="ja-JP" sz="1800">
                          <a:solidFill>
                            <a:schemeClr val="tx1"/>
                          </a:solidFill>
                          <a:latin charset="-128" panose="020B0604030504040204" pitchFamily="50" typeface="メイリオ"/>
                          <a:ea charset="-128" panose="020B0604030504040204" pitchFamily="50" typeface="メイリオ"/>
                        </a:rPr>
                        <a:t>）</a:t>
                      </a:r>
                      <a:endParaRPr altLang="ja-JP" b="0" dirty="0" kumimoji="1" lang="en-US" sz="1800">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hMerge="1">
                  <a:txBody>
                    <a:bodyPr/>
                    <a:lstStyle/>
                    <a:p>
                      <a:endParaRPr altLang="en-US" kumimoji="1" lang="ja-JP"/>
                    </a:p>
                  </a:txBody>
                  <a:tcPr/>
                </a:tc>
                <a:extLst>
                  <a:ext uri="{0D108BD9-81ED-4DB2-BD59-A6C34878D82A}">
                    <a16:rowId xmlns:a16="http://schemas.microsoft.com/office/drawing/2014/main" val="2451920397"/>
                  </a:ext>
                </a:extLst>
              </a:tr>
            </a:tbl>
          </a:graphicData>
        </a:graphic>
      </p:graphicFrame>
      <p:sp>
        <p:nvSpPr>
          <p:cNvPr id="5" name="テキスト ボックス 4">
            <a:extLst>
              <a:ext uri="{FF2B5EF4-FFF2-40B4-BE49-F238E27FC236}">
                <a16:creationId xmlns:a16="http://schemas.microsoft.com/office/drawing/2014/main" id="{A019498C-BEC6-4419-8A48-00BE01C63F9E}"/>
              </a:ext>
            </a:extLst>
          </p:cNvPr>
          <p:cNvSpPr txBox="1"/>
          <p:nvPr/>
        </p:nvSpPr>
        <p:spPr>
          <a:xfrm>
            <a:off x="408000" y="1021556"/>
            <a:ext cx="11016000" cy="647664"/>
          </a:xfrm>
          <a:prstGeom prst="rect">
            <a:avLst/>
          </a:prstGeom>
          <a:solidFill>
            <a:srgbClr val="FFC000"/>
          </a:solidFill>
          <a:ln>
            <a:solidFill>
              <a:srgbClr val="FFC000"/>
            </a:solidFill>
          </a:ln>
        </p:spPr>
        <p:txBody>
          <a:bodyPr anchor="ctr" bIns="36000" rtlCol="0" tIns="108000" wrap="square">
            <a:spAutoFit/>
          </a:bodyPr>
          <a:lstStyle/>
          <a:p>
            <a:r>
              <a:rPr altLang="en-US" b="1" dirty="0" lang="ja-JP" sz="3200">
                <a:latin charset="-128" panose="020B0604030504040204" pitchFamily="50" typeface="メイリオ"/>
                <a:ea charset="-128" panose="020B0604030504040204" pitchFamily="50" typeface="メイリオ"/>
              </a:rPr>
              <a:t>２　申請書類の入手・送付方法</a:t>
            </a:r>
            <a:endParaRPr altLang="en-US" dirty="0" kumimoji="1" lang="ja-JP" sz="3200"/>
          </a:p>
        </p:txBody>
      </p:sp>
    </p:spTree>
    <p:extLst>
      <p:ext uri="{BB962C8B-B14F-4D97-AF65-F5344CB8AC3E}">
        <p14:creationId xmlns:p14="http://schemas.microsoft.com/office/powerpoint/2010/main" val="802821678"/>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61B22D0C-8846-4B15-A8EC-E57FAF3AB56B}"/>
              </a:ext>
            </a:extLst>
          </p:cNvPr>
          <p:cNvSpPr txBox="1"/>
          <p:nvPr/>
        </p:nvSpPr>
        <p:spPr>
          <a:xfrm>
            <a:off x="5088000" y="2073138"/>
            <a:ext cx="4104000" cy="369332"/>
          </a:xfrm>
          <a:prstGeom prst="rect">
            <a:avLst/>
          </a:prstGeom>
          <a:noFill/>
        </p:spPr>
        <p:txBody>
          <a:bodyPr rtlCol="0" wrap="square">
            <a:spAutoFit/>
          </a:bodyPr>
          <a:lstStyle/>
          <a:p>
            <a:pPr>
              <a:spcBef>
                <a:spcPts val="1200"/>
              </a:spcBef>
            </a:pPr>
            <a:r>
              <a:rPr altLang="ja-JP" b="1" dirty="0" lang="en-US" sz="1800" u="sng">
                <a:solidFill>
                  <a:srgbClr val="FF0000"/>
                </a:solidFill>
                <a:latin charset="-128" panose="020B0604030504040204" pitchFamily="50" typeface="メイリオ"/>
                <a:ea charset="-128" panose="020B0604030504040204" pitchFamily="50" typeface="メイリオ"/>
              </a:rPr>
              <a:t>※</a:t>
            </a:r>
            <a:r>
              <a:rPr altLang="en-US" b="1" dirty="0" lang="ja-JP" sz="1800" u="sng">
                <a:solidFill>
                  <a:srgbClr val="FF0000"/>
                </a:solidFill>
                <a:latin charset="-128" panose="020B0604030504040204" pitchFamily="50" typeface="メイリオ"/>
                <a:ea charset="-128" panose="020B0604030504040204" pitchFamily="50" typeface="メイリオ"/>
              </a:rPr>
              <a:t>年間を通して個別に随時相談を受付</a:t>
            </a:r>
            <a:endParaRPr altLang="ja-JP" b="1" dirty="0" lang="en-US" sz="1800" u="sng">
              <a:solidFill>
                <a:srgbClr val="FF0000"/>
              </a:solidFill>
              <a:latin charset="-128" panose="020B0604030504040204" pitchFamily="50" typeface="メイリオ"/>
              <a:ea charset="-128" panose="020B0604030504040204" pitchFamily="50" typeface="メイリオ"/>
            </a:endParaRPr>
          </a:p>
        </p:txBody>
      </p:sp>
      <p:sp>
        <p:nvSpPr>
          <p:cNvPr id="14341" name="Rectangle 3"/>
          <p:cNvSpPr txBox="1">
            <a:spLocks noChangeArrowheads="1"/>
          </p:cNvSpPr>
          <p:nvPr/>
        </p:nvSpPr>
        <p:spPr bwMode="auto">
          <a:xfrm>
            <a:off x="1200000" y="1947065"/>
            <a:ext cx="5256000"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just" eaLnBrk="1" hangingPunct="1" indent="0" marL="0">
              <a:spcBef>
                <a:spcPts val="600"/>
              </a:spcBef>
              <a:buNone/>
            </a:pPr>
            <a:r>
              <a:rPr altLang="en-US" dirty="0" lang="ja-JP" sz="1800">
                <a:latin charset="-128" panose="020B0604030504040204" pitchFamily="50" typeface="メイリオ"/>
                <a:ea charset="-128" panose="020B0604030504040204" pitchFamily="50" typeface="メイリオ"/>
              </a:rPr>
              <a:t>① 配慮案内の確認（</a:t>
            </a:r>
            <a:r>
              <a:rPr altLang="ja-JP" dirty="0" lang="en-US" sz="1800">
                <a:latin charset="-128" panose="020B0604030504040204" pitchFamily="50" typeface="メイリオ"/>
                <a:ea charset="-128" panose="020B0604030504040204" pitchFamily="50" typeface="メイリオ"/>
              </a:rPr>
              <a:t>6</a:t>
            </a:r>
            <a:r>
              <a:rPr altLang="en-US" dirty="0" lang="ja-JP" sz="1800">
                <a:latin charset="-128" panose="020B0604030504040204" pitchFamily="50" typeface="メイリオ"/>
                <a:ea charset="-128" panose="020B0604030504040204" pitchFamily="50" typeface="メイリオ"/>
              </a:rPr>
              <a:t>月下旬～）</a:t>
            </a:r>
            <a:endParaRPr altLang="ja-JP" dirty="0" lang="en-US" sz="1800">
              <a:latin charset="-128" panose="020B0604030504040204" pitchFamily="50" typeface="メイリオ"/>
              <a:ea charset="-128" panose="020B0604030504040204" pitchFamily="50" typeface="メイリオ"/>
            </a:endParaRPr>
          </a:p>
          <a:p>
            <a:pPr algn="just" eaLnBrk="1" hangingPunct="1" indent="0" marL="0">
              <a:spcBef>
                <a:spcPts val="600"/>
              </a:spcBef>
              <a:buNone/>
            </a:pPr>
            <a:endParaRPr altLang="ja-JP" dirty="0" lang="en-US" sz="1050">
              <a:latin charset="-128" panose="020B0604030504040204" pitchFamily="50" typeface="メイリオ"/>
              <a:ea charset="-128" panose="020B0604030504040204" pitchFamily="50" typeface="メイリオ"/>
            </a:endParaRPr>
          </a:p>
          <a:p>
            <a:pPr algn="just" eaLnBrk="1" hangingPunct="1" indent="0" marL="0">
              <a:spcBef>
                <a:spcPts val="0"/>
              </a:spcBef>
              <a:buNone/>
            </a:pPr>
            <a:r>
              <a:rPr altLang="en-US" dirty="0" lang="ja-JP" sz="1800">
                <a:latin charset="-128" panose="020B0604030504040204" pitchFamily="50" typeface="メイリオ"/>
                <a:ea charset="-128" panose="020B0604030504040204" pitchFamily="50" typeface="メイリオ"/>
              </a:rPr>
              <a:t>② マイページの作成（</a:t>
            </a:r>
            <a:r>
              <a:rPr altLang="ja-JP" dirty="0" lang="en-US" sz="1800">
                <a:latin charset="-128" panose="020B0604030504040204" pitchFamily="50" typeface="メイリオ"/>
                <a:ea charset="-128" panose="020B0604030504040204" pitchFamily="50" typeface="メイリオ"/>
              </a:rPr>
              <a:t>7</a:t>
            </a:r>
            <a:r>
              <a:rPr altLang="en-US" dirty="0" lang="ja-JP" sz="1800">
                <a:latin charset="-128" panose="020B0604030504040204" pitchFamily="50" typeface="メイリオ"/>
                <a:ea charset="-128" panose="020B0604030504040204" pitchFamily="50" typeface="メイリオ"/>
              </a:rPr>
              <a:t>月</a:t>
            </a:r>
            <a:r>
              <a:rPr altLang="ja-JP" dirty="0" lang="en-US" sz="1800">
                <a:latin charset="-128" panose="020B0604030504040204" pitchFamily="50" typeface="メイリオ"/>
                <a:ea charset="-128" panose="020B0604030504040204" pitchFamily="50" typeface="メイリオ"/>
              </a:rPr>
              <a:t>1</a:t>
            </a:r>
            <a:r>
              <a:rPr altLang="en-US" dirty="0" lang="ja-JP" sz="1800">
                <a:latin charset="-128" panose="020B0604030504040204" pitchFamily="50" typeface="メイリオ"/>
                <a:ea charset="-128" panose="020B0604030504040204" pitchFamily="50" typeface="メイリオ"/>
              </a:rPr>
              <a:t>日（水）</a:t>
            </a:r>
            <a:r>
              <a:rPr altLang="ja-JP" dirty="0" lang="en-US" sz="1800">
                <a:latin charset="-128" panose="020B0604030504040204" pitchFamily="50" typeface="メイリオ"/>
                <a:ea charset="-128" panose="020B0604030504040204" pitchFamily="50" typeface="メイリオ"/>
              </a:rPr>
              <a:t>10</a:t>
            </a:r>
            <a:r>
              <a:rPr altLang="en-US" dirty="0" lang="ja-JP" sz="1800">
                <a:latin charset="-128" panose="020B0604030504040204" pitchFamily="50" typeface="メイリオ"/>
                <a:ea charset="-128" panose="020B0604030504040204" pitchFamily="50" typeface="メイリオ"/>
              </a:rPr>
              <a:t>：</a:t>
            </a:r>
            <a:r>
              <a:rPr altLang="ja-JP" dirty="0" lang="en-US" sz="1800">
                <a:latin charset="-128" panose="020B0604030504040204" pitchFamily="50" typeface="メイリオ"/>
                <a:ea charset="-128" panose="020B0604030504040204" pitchFamily="50" typeface="メイリオ"/>
              </a:rPr>
              <a:t>00</a:t>
            </a:r>
            <a:r>
              <a:rPr altLang="en-US" dirty="0" lang="ja-JP" sz="1800">
                <a:latin charset="-128" panose="020B0604030504040204" pitchFamily="50" typeface="メイリオ"/>
                <a:ea charset="-128" panose="020B0604030504040204" pitchFamily="50" typeface="メイリオ"/>
              </a:rPr>
              <a:t>～）</a:t>
            </a:r>
            <a:endParaRPr altLang="ja-JP" dirty="0" lang="en-US" sz="1800">
              <a:latin charset="-128" panose="020B0604030504040204" pitchFamily="50" typeface="メイリオ"/>
              <a:ea charset="-128" panose="020B0604030504040204" pitchFamily="50" typeface="メイリオ"/>
            </a:endParaRPr>
          </a:p>
          <a:p>
            <a:pPr algn="just" eaLnBrk="1" hangingPunct="1" indent="0" marL="0">
              <a:spcBef>
                <a:spcPts val="600"/>
              </a:spcBef>
              <a:buNone/>
            </a:pPr>
            <a:r>
              <a:rPr altLang="en-US" dirty="0" lang="ja-JP" sz="1800"/>
              <a:t>　</a:t>
            </a:r>
            <a:endParaRPr altLang="ja-JP" dirty="0" lang="en-US" sz="1800"/>
          </a:p>
          <a:p>
            <a:pPr algn="just" eaLnBrk="1" hangingPunct="1" indent="0" marL="0">
              <a:spcBef>
                <a:spcPts val="600"/>
              </a:spcBef>
              <a:buNone/>
            </a:pPr>
            <a:endParaRPr altLang="ja-JP" dirty="0" lang="en-US" sz="1800"/>
          </a:p>
          <a:p>
            <a:pPr algn="just" eaLnBrk="1" hangingPunct="1" indent="0" marL="0">
              <a:spcBef>
                <a:spcPts val="600"/>
              </a:spcBef>
              <a:buNone/>
            </a:pPr>
            <a:endParaRPr altLang="ja-JP" dirty="0" lang="en-US" sz="2000"/>
          </a:p>
          <a:p>
            <a:pPr algn="just" eaLnBrk="1" hangingPunct="1" indent="0" marL="0">
              <a:spcBef>
                <a:spcPts val="1200"/>
              </a:spcBef>
              <a:buNone/>
            </a:pPr>
            <a:endParaRPr altLang="ja-JP" dirty="0" lang="en-US" sz="2000"/>
          </a:p>
          <a:p>
            <a:pPr algn="just" eaLnBrk="1" hangingPunct="1" indent="0" marL="0">
              <a:spcBef>
                <a:spcPts val="1200"/>
              </a:spcBef>
              <a:buNone/>
            </a:pPr>
            <a:endParaRPr altLang="ja-JP" dirty="0" lang="en-US" sz="2400"/>
          </a:p>
          <a:p>
            <a:pPr algn="just" eaLnBrk="1" hangingPunct="1" indent="0" marL="0">
              <a:spcBef>
                <a:spcPts val="600"/>
              </a:spcBef>
              <a:buNone/>
            </a:pPr>
            <a:endParaRPr altLang="ja-JP" dirty="0" lang="en-US" sz="2800"/>
          </a:p>
        </p:txBody>
      </p:sp>
      <p:sp>
        <p:nvSpPr>
          <p:cNvPr id="2" name="スライド番号プレースホルダー 1">
            <a:extLst>
              <a:ext uri="{FF2B5EF4-FFF2-40B4-BE49-F238E27FC236}">
                <a16:creationId xmlns:a16="http://schemas.microsoft.com/office/drawing/2014/main" id="{D95409D2-FC94-4292-9A2F-3FC3210A24E9}"/>
              </a:ext>
            </a:extLst>
          </p:cNvPr>
          <p:cNvSpPr>
            <a:spLocks noGrp="1"/>
          </p:cNvSpPr>
          <p:nvPr>
            <p:ph idx="12" sz="quarter" type="sldNum"/>
          </p:nvPr>
        </p:nvSpPr>
        <p:spPr>
          <a:xfrm>
            <a:off x="10056000" y="5947615"/>
            <a:ext cx="1981200" cy="476250"/>
          </a:xfrm>
        </p:spPr>
        <p:txBody>
          <a:bodyPr/>
          <a:lstStyle/>
          <a:p>
            <a:pPr>
              <a:defRPr/>
            </a:pPr>
            <a:fld id="{198FBEA1-C32F-40FF-90BF-88E25CC95112}" type="slidenum">
              <a:rPr altLang="ja-JP" lang="en-US" smtClean="0"/>
              <a:pPr>
                <a:defRPr/>
              </a:pPr>
              <a:t>5</a:t>
            </a:fld>
            <a:endParaRPr altLang="ja-JP" dirty="0" lang="en-US"/>
          </a:p>
        </p:txBody>
      </p:sp>
      <p:sp>
        <p:nvSpPr>
          <p:cNvPr id="16" name="正方形/長方形 15">
            <a:extLst>
              <a:ext uri="{FF2B5EF4-FFF2-40B4-BE49-F238E27FC236}">
                <a16:creationId xmlns:a16="http://schemas.microsoft.com/office/drawing/2014/main" id="{26B8A833-9976-46CE-9A3B-321484E864F7}"/>
              </a:ext>
            </a:extLst>
          </p:cNvPr>
          <p:cNvSpPr/>
          <p:nvPr/>
        </p:nvSpPr>
        <p:spPr bwMode="auto">
          <a:xfrm>
            <a:off x="408000" y="1716494"/>
            <a:ext cx="666823" cy="4599573"/>
          </a:xfrm>
          <a:prstGeom prst="rect">
            <a:avLst/>
          </a:prstGeom>
          <a:solidFill>
            <a:schemeClr val="accent2"/>
          </a:solidFill>
          <a:ln>
            <a:noFill/>
          </a:ln>
          <a:effectLst/>
          <a:extLst/>
        </p:spPr>
        <p:txBody>
          <a:bodyPr anchor="ctr" anchorCtr="0" bIns="45720" compatLnSpc="1" lIns="91440" numCol="1" rIns="91440" rtlCol="0" tIns="45720" vert="horz" wrap="square">
            <a:prstTxWarp prst="textNoShape">
              <a:avLst/>
            </a:prstTxWarp>
          </a:bodyPr>
          <a:lstStyle/>
          <a:p>
            <a:pPr algn="ctr" eaLnBrk="1" hangingPunct="1" indent="-268288" marL="268288">
              <a:spcBef>
                <a:spcPct val="20000"/>
              </a:spcBef>
            </a:pPr>
            <a:r>
              <a:rPr altLang="en-US" dirty="0" lang="ja-JP" sz="1400">
                <a:solidFill>
                  <a:schemeClr val="bg1"/>
                </a:solidFill>
                <a:latin charset="-128" panose="020B0604030504040204" pitchFamily="50" typeface="メイリオ"/>
                <a:ea charset="-128" panose="020B0604030504040204" pitchFamily="50" typeface="メイリオ"/>
              </a:rPr>
              <a:t>６月</a:t>
            </a:r>
            <a:endParaRPr altLang="ja-JP" dirty="0" lang="en-US" sz="14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en-US" dirty="0" lang="ja-JP" sz="1800">
                <a:solidFill>
                  <a:schemeClr val="bg1"/>
                </a:solidFill>
                <a:latin charset="-128" panose="020B0604030504040204" pitchFamily="50" typeface="メイリオ"/>
                <a:ea charset="-128" panose="020B0604030504040204" pitchFamily="50" typeface="メイリオ"/>
              </a:rPr>
              <a:t> </a:t>
            </a:r>
            <a:endParaRPr altLang="ja-JP" dirty="0" lang="en-US" sz="18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en-US" dirty="0" lang="ja-JP" sz="1400">
                <a:solidFill>
                  <a:schemeClr val="bg1"/>
                </a:solidFill>
                <a:latin charset="-128" panose="020B0604030504040204" pitchFamily="50" typeface="メイリオ"/>
                <a:ea charset="-128" panose="020B0604030504040204" pitchFamily="50" typeface="メイリオ"/>
              </a:rPr>
              <a:t>７月</a:t>
            </a:r>
            <a:endParaRPr altLang="ja-JP" dirty="0" lang="en-US" sz="14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en-US" dirty="0" lang="ja-JP" sz="1800">
                <a:solidFill>
                  <a:schemeClr val="bg1"/>
                </a:solidFill>
                <a:latin charset="-128" panose="020B0604030504040204" pitchFamily="50" typeface="メイリオ"/>
                <a:ea charset="-128" panose="020B0604030504040204" pitchFamily="50" typeface="メイリオ"/>
              </a:rPr>
              <a:t>  </a:t>
            </a:r>
            <a:endParaRPr altLang="ja-JP" dirty="0" lang="en-US" sz="18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en-US" dirty="0" lang="ja-JP" sz="1400">
                <a:solidFill>
                  <a:schemeClr val="bg1"/>
                </a:solidFill>
                <a:latin charset="-128" panose="020B0604030504040204" pitchFamily="50" typeface="メイリオ"/>
                <a:ea charset="-128" panose="020B0604030504040204" pitchFamily="50" typeface="メイリオ"/>
              </a:rPr>
              <a:t>８月</a:t>
            </a:r>
            <a:endParaRPr altLang="ja-JP" dirty="0" lang="en-US" sz="14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en-US" dirty="0" lang="ja-JP" sz="1800">
                <a:solidFill>
                  <a:schemeClr val="bg1"/>
                </a:solidFill>
                <a:latin charset="-128" panose="020B0604030504040204" pitchFamily="50" typeface="メイリオ"/>
                <a:ea charset="-128" panose="020B0604030504040204" pitchFamily="50" typeface="メイリオ"/>
              </a:rPr>
              <a:t>  </a:t>
            </a:r>
            <a:endParaRPr altLang="ja-JP" dirty="0" lang="en-US" sz="18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en-US" dirty="0" lang="ja-JP" sz="1400">
                <a:solidFill>
                  <a:schemeClr val="bg1"/>
                </a:solidFill>
                <a:latin charset="-128" panose="020B0604030504040204" pitchFamily="50" typeface="メイリオ"/>
                <a:ea charset="-128" panose="020B0604030504040204" pitchFamily="50" typeface="メイリオ"/>
              </a:rPr>
              <a:t>９月</a:t>
            </a:r>
            <a:endParaRPr altLang="ja-JP" dirty="0" lang="en-US" sz="14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en-US" dirty="0" lang="ja-JP" sz="1800">
                <a:solidFill>
                  <a:schemeClr val="bg1"/>
                </a:solidFill>
                <a:latin charset="-128" panose="020B0604030504040204" pitchFamily="50" typeface="メイリオ"/>
                <a:ea charset="-128" panose="020B0604030504040204" pitchFamily="50" typeface="メイリオ"/>
              </a:rPr>
              <a:t>  </a:t>
            </a:r>
            <a:endParaRPr altLang="ja-JP" dirty="0" lang="en-US" sz="18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ja-JP" dirty="0" lang="en-US" sz="1400">
                <a:solidFill>
                  <a:schemeClr val="bg1"/>
                </a:solidFill>
                <a:latin charset="-128" panose="020B0604030504040204" pitchFamily="50" typeface="メイリオ"/>
                <a:ea charset="-128" panose="020B0604030504040204" pitchFamily="50" typeface="メイリオ"/>
              </a:rPr>
              <a:t>10</a:t>
            </a:r>
            <a:r>
              <a:rPr altLang="en-US" dirty="0" lang="ja-JP" sz="1400">
                <a:solidFill>
                  <a:schemeClr val="bg1"/>
                </a:solidFill>
                <a:latin charset="-128" panose="020B0604030504040204" pitchFamily="50" typeface="メイリオ"/>
                <a:ea charset="-128" panose="020B0604030504040204" pitchFamily="50" typeface="メイリオ"/>
              </a:rPr>
              <a:t>月</a:t>
            </a:r>
            <a:endParaRPr altLang="ja-JP" dirty="0" lang="en-US" sz="14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en-US" dirty="0" lang="ja-JP" sz="1800">
                <a:solidFill>
                  <a:schemeClr val="bg1"/>
                </a:solidFill>
                <a:latin charset="-128" panose="020B0604030504040204" pitchFamily="50" typeface="メイリオ"/>
                <a:ea charset="-128" panose="020B0604030504040204" pitchFamily="50" typeface="メイリオ"/>
              </a:rPr>
              <a:t>  </a:t>
            </a:r>
            <a:endParaRPr altLang="ja-JP" dirty="0" lang="en-US" sz="18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ja-JP" dirty="0" lang="en-US" sz="1400">
                <a:solidFill>
                  <a:schemeClr val="bg1"/>
                </a:solidFill>
                <a:latin charset="-128" panose="020B0604030504040204" pitchFamily="50" typeface="メイリオ"/>
                <a:ea charset="-128" panose="020B0604030504040204" pitchFamily="50" typeface="メイリオ"/>
              </a:rPr>
              <a:t>11</a:t>
            </a:r>
            <a:r>
              <a:rPr altLang="en-US" dirty="0" lang="ja-JP" sz="1400">
                <a:solidFill>
                  <a:schemeClr val="bg1"/>
                </a:solidFill>
                <a:latin charset="-128" panose="020B0604030504040204" pitchFamily="50" typeface="メイリオ"/>
                <a:ea charset="-128" panose="020B0604030504040204" pitchFamily="50" typeface="メイリオ"/>
              </a:rPr>
              <a:t>月</a:t>
            </a:r>
            <a:endParaRPr altLang="ja-JP" dirty="0" lang="en-US" sz="14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en-US" dirty="0" lang="ja-JP" sz="1800">
                <a:solidFill>
                  <a:schemeClr val="bg1"/>
                </a:solidFill>
                <a:latin charset="-128" panose="020B0604030504040204" pitchFamily="50" typeface="メイリオ"/>
                <a:ea charset="-128" panose="020B0604030504040204" pitchFamily="50" typeface="メイリオ"/>
              </a:rPr>
              <a:t>  </a:t>
            </a:r>
            <a:endParaRPr altLang="ja-JP" dirty="0" lang="en-US" sz="18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ja-JP" dirty="0" lang="en-US" sz="1400">
                <a:solidFill>
                  <a:schemeClr val="bg1"/>
                </a:solidFill>
                <a:latin charset="-128" panose="020B0604030504040204" pitchFamily="50" typeface="メイリオ"/>
                <a:ea charset="-128" panose="020B0604030504040204" pitchFamily="50" typeface="メイリオ"/>
              </a:rPr>
              <a:t>12</a:t>
            </a:r>
            <a:r>
              <a:rPr altLang="en-US" dirty="0" lang="ja-JP" sz="1400">
                <a:solidFill>
                  <a:schemeClr val="bg1"/>
                </a:solidFill>
                <a:latin charset="-128" panose="020B0604030504040204" pitchFamily="50" typeface="メイリオ"/>
                <a:ea charset="-128" panose="020B0604030504040204" pitchFamily="50" typeface="メイリオ"/>
              </a:rPr>
              <a:t>月 </a:t>
            </a:r>
            <a:endParaRPr altLang="ja-JP" dirty="0" lang="en-US" sz="14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en-US" dirty="0" lang="ja-JP" sz="1800">
                <a:solidFill>
                  <a:schemeClr val="bg1"/>
                </a:solidFill>
                <a:latin charset="-128" panose="020B0604030504040204" pitchFamily="50" typeface="メイリオ"/>
                <a:ea charset="-128" panose="020B0604030504040204" pitchFamily="50" typeface="メイリオ"/>
              </a:rPr>
              <a:t>  </a:t>
            </a:r>
            <a:endParaRPr altLang="ja-JP" dirty="0" lang="en-US" sz="1800">
              <a:solidFill>
                <a:schemeClr val="bg1"/>
              </a:solidFill>
              <a:latin charset="-128" panose="020B0604030504040204" pitchFamily="50" typeface="メイリオ"/>
              <a:ea charset="-128" panose="020B0604030504040204" pitchFamily="50" typeface="メイリオ"/>
            </a:endParaRPr>
          </a:p>
          <a:p>
            <a:pPr algn="ctr" eaLnBrk="1" hangingPunct="1" indent="-268288" marL="268288">
              <a:spcBef>
                <a:spcPct val="20000"/>
              </a:spcBef>
            </a:pPr>
            <a:r>
              <a:rPr altLang="en-US" dirty="0" lang="ja-JP" sz="1400">
                <a:solidFill>
                  <a:schemeClr val="bg1"/>
                </a:solidFill>
                <a:latin charset="-128" panose="020B0604030504040204" pitchFamily="50" typeface="メイリオ"/>
                <a:ea charset="-128" panose="020B0604030504040204" pitchFamily="50" typeface="メイリオ"/>
              </a:rPr>
              <a:t>１月</a:t>
            </a:r>
            <a:endParaRPr altLang="ja-JP" dirty="0" lang="en-US" sz="1400">
              <a:solidFill>
                <a:schemeClr val="bg1"/>
              </a:solidFill>
              <a:latin charset="-128" panose="020B0604030504040204" pitchFamily="50" typeface="メイリオ"/>
              <a:ea charset="-128" panose="020B0604030504040204" pitchFamily="50" typeface="メイリオ"/>
            </a:endParaRPr>
          </a:p>
        </p:txBody>
      </p:sp>
      <p:sp>
        <p:nvSpPr>
          <p:cNvPr id="10" name="テキスト ボックス 9">
            <a:extLst>
              <a:ext uri="{FF2B5EF4-FFF2-40B4-BE49-F238E27FC236}">
                <a16:creationId xmlns:a16="http://schemas.microsoft.com/office/drawing/2014/main" id="{C67E1B34-30CF-4C65-A10E-A51D41FFD55C}"/>
              </a:ext>
            </a:extLst>
          </p:cNvPr>
          <p:cNvSpPr txBox="1"/>
          <p:nvPr/>
        </p:nvSpPr>
        <p:spPr>
          <a:xfrm>
            <a:off x="5304000" y="3613782"/>
            <a:ext cx="3973070" cy="2069797"/>
          </a:xfrm>
          <a:prstGeom prst="rect">
            <a:avLst/>
          </a:prstGeom>
          <a:noFill/>
          <a:ln>
            <a:solidFill>
              <a:schemeClr val="tx1"/>
            </a:solidFill>
            <a:prstDash val="dash"/>
          </a:ln>
        </p:spPr>
        <p:txBody>
          <a:bodyPr rtlCol="0" wrap="square">
            <a:spAutoFit/>
          </a:bodyPr>
          <a:lstStyle/>
          <a:p>
            <a:pPr algn="just" eaLnBrk="1" hangingPunct="1">
              <a:spcBef>
                <a:spcPts val="600"/>
              </a:spcBef>
            </a:pPr>
            <a:r>
              <a:rPr altLang="en-US" dirty="0" lang="ja-JP" sz="1800">
                <a:highlight>
                  <a:srgbClr val="FFC901"/>
                </a:highlight>
                <a:latin charset="-128" panose="020B0604030504040204" pitchFamily="50" typeface="メイリオ"/>
                <a:ea charset="-128" panose="020B0604030504040204" pitchFamily="50" typeface="メイリオ"/>
              </a:rPr>
              <a:t>❸ 受験上の配慮申請</a:t>
            </a:r>
            <a:r>
              <a:rPr altLang="en-US" dirty="0" lang="ja-JP" sz="1600">
                <a:highlight>
                  <a:srgbClr val="FFC901"/>
                </a:highlight>
                <a:latin charset="-128" panose="020B0604030504040204" pitchFamily="50" typeface="メイリオ"/>
                <a:ea charset="-128" panose="020B0604030504040204" pitchFamily="50" typeface="メイリオ"/>
              </a:rPr>
              <a:t>（第２期・郵送）</a:t>
            </a:r>
            <a:endParaRPr altLang="ja-JP" dirty="0" lang="en-US" sz="1600">
              <a:highlight>
                <a:srgbClr val="FFC901"/>
              </a:highlight>
              <a:latin charset="-128" panose="020B0604030504040204" pitchFamily="50" typeface="メイリオ"/>
              <a:ea charset="-128" panose="020B0604030504040204" pitchFamily="50" typeface="メイリオ"/>
            </a:endParaRPr>
          </a:p>
          <a:p>
            <a:pPr algn="just" eaLnBrk="1" hangingPunct="1">
              <a:spcBef>
                <a:spcPts val="600"/>
              </a:spcBef>
            </a:pPr>
            <a:r>
              <a:rPr altLang="en-US" dirty="0" lang="ja-JP" sz="1400">
                <a:latin charset="-128" panose="020B0604030504040204" pitchFamily="50" typeface="メイリオ"/>
                <a:ea charset="-128" panose="020B0604030504040204" pitchFamily="50" typeface="メイリオ"/>
              </a:rPr>
              <a:t>第２期：</a:t>
            </a:r>
            <a:r>
              <a:rPr altLang="ja-JP" dirty="0" lang="en-US" sz="1400">
                <a:latin charset="-128" panose="020B0604030504040204" pitchFamily="50" typeface="メイリオ"/>
                <a:ea charset="-128" panose="020B0604030504040204" pitchFamily="50" typeface="メイリオ"/>
              </a:rPr>
              <a:t>8</a:t>
            </a:r>
            <a:r>
              <a:rPr altLang="en-US" dirty="0" lang="ja-JP" sz="1400">
                <a:latin charset="-128" panose="020B0604030504040204" pitchFamily="50" typeface="メイリオ"/>
                <a:ea charset="-128" panose="020B0604030504040204" pitchFamily="50" typeface="メイリオ"/>
              </a:rPr>
              <a:t>月</a:t>
            </a:r>
            <a:r>
              <a:rPr altLang="ja-JP" dirty="0" lang="en-US" sz="1400">
                <a:latin charset="-128" panose="020B0604030504040204" pitchFamily="50" typeface="メイリオ"/>
                <a:ea charset="-128" panose="020B0604030504040204" pitchFamily="50" typeface="メイリオ"/>
              </a:rPr>
              <a:t>31</a:t>
            </a:r>
            <a:r>
              <a:rPr altLang="en-US" dirty="0" lang="ja-JP" sz="1400">
                <a:latin charset="-128" panose="020B0604030504040204" pitchFamily="50" typeface="メイリオ"/>
                <a:ea charset="-128" panose="020B0604030504040204" pitchFamily="50" typeface="メイリオ"/>
              </a:rPr>
              <a:t>日（月）</a:t>
            </a:r>
            <a:endParaRPr altLang="ja-JP" dirty="0" lang="en-US" sz="1400">
              <a:latin charset="-128" panose="020B0604030504040204" pitchFamily="50" typeface="メイリオ"/>
              <a:ea charset="-128" panose="020B0604030504040204" pitchFamily="50" typeface="メイリオ"/>
            </a:endParaRPr>
          </a:p>
          <a:p>
            <a:pPr algn="just" eaLnBrk="1" hangingPunct="1">
              <a:spcBef>
                <a:spcPts val="600"/>
              </a:spcBef>
            </a:pPr>
            <a:r>
              <a:rPr altLang="ja-JP" dirty="0" lang="en-US" sz="1400">
                <a:latin charset="-128" panose="020B0604030504040204" pitchFamily="50" typeface="メイリオ"/>
                <a:ea charset="-128" panose="020B0604030504040204" pitchFamily="50" typeface="メイリオ"/>
              </a:rPr>
              <a:t>                     </a:t>
            </a:r>
            <a:r>
              <a:rPr altLang="en-US" dirty="0" lang="ja-JP" sz="1400">
                <a:latin charset="-128" panose="020B0604030504040204" pitchFamily="50" typeface="メイリオ"/>
                <a:ea charset="-128" panose="020B0604030504040204" pitchFamily="50" typeface="メイリオ"/>
              </a:rPr>
              <a:t>～</a:t>
            </a:r>
            <a:r>
              <a:rPr altLang="ja-JP" dirty="0" lang="en-US" sz="1400">
                <a:latin charset="-128" panose="020B0604030504040204" pitchFamily="50" typeface="メイリオ"/>
                <a:ea charset="-128" panose="020B0604030504040204" pitchFamily="50" typeface="メイリオ"/>
              </a:rPr>
              <a:t>10</a:t>
            </a:r>
            <a:r>
              <a:rPr altLang="en-US" dirty="0" lang="ja-JP" sz="1400">
                <a:latin charset="-128" panose="020B0604030504040204" pitchFamily="50" typeface="メイリオ"/>
                <a:ea charset="-128" panose="020B0604030504040204" pitchFamily="50" typeface="メイリオ"/>
              </a:rPr>
              <a:t>月</a:t>
            </a:r>
            <a:r>
              <a:rPr altLang="ja-JP" dirty="0" lang="en-US" sz="1400">
                <a:latin charset="-128" panose="020B0604030504040204" pitchFamily="50" typeface="メイリオ"/>
                <a:ea charset="-128" panose="020B0604030504040204" pitchFamily="50" typeface="メイリオ"/>
              </a:rPr>
              <a:t>2</a:t>
            </a:r>
            <a:r>
              <a:rPr altLang="en-US" dirty="0" lang="ja-JP" sz="1400">
                <a:latin charset="-128" panose="020B0604030504040204" pitchFamily="50" typeface="メイリオ"/>
                <a:ea charset="-128" panose="020B0604030504040204" pitchFamily="50" typeface="メイリオ"/>
              </a:rPr>
              <a:t>日（金）（</a:t>
            </a:r>
            <a:r>
              <a:rPr altLang="en-US" dirty="0" lang="ja-JP" sz="1400" u="sng">
                <a:latin charset="-128" panose="020B0604030504040204" pitchFamily="50" typeface="メイリオ"/>
                <a:ea charset="-128" panose="020B0604030504040204" pitchFamily="50" typeface="メイリオ"/>
              </a:rPr>
              <a:t>必着</a:t>
            </a:r>
            <a:r>
              <a:rPr altLang="en-US" dirty="0" lang="ja-JP" sz="1400">
                <a:latin charset="-128" panose="020B0604030504040204" pitchFamily="50" typeface="メイリオ"/>
                <a:ea charset="-128" panose="020B0604030504040204" pitchFamily="50" typeface="メイリオ"/>
              </a:rPr>
              <a:t>）</a:t>
            </a:r>
            <a:endParaRPr altLang="ja-JP" dirty="0" lang="en-US" sz="1600">
              <a:latin charset="-128" panose="020B0604030504040204" pitchFamily="50" typeface="メイリオ"/>
              <a:ea charset="-128" panose="020B0604030504040204" pitchFamily="50" typeface="メイリオ"/>
            </a:endParaRPr>
          </a:p>
          <a:p>
            <a:pPr algn="just" eaLnBrk="1" hangingPunct="1">
              <a:spcBef>
                <a:spcPts val="600"/>
              </a:spcBef>
            </a:pPr>
            <a:r>
              <a:rPr altLang="en-US" dirty="0" lang="ja-JP" sz="1600">
                <a:latin charset="-128" panose="020B0604030504040204" pitchFamily="50" typeface="メイリオ"/>
                <a:ea charset="-128" panose="020B0604030504040204" pitchFamily="50" typeface="メイリオ"/>
              </a:rPr>
              <a:t>（</a:t>
            </a:r>
            <a:r>
              <a:rPr altLang="en-US" dirty="0" lang="ja-JP" sz="1400">
                <a:latin charset="-128" panose="020B0604030504040204" pitchFamily="50" typeface="メイリオ"/>
                <a:ea charset="-128" panose="020B0604030504040204" pitchFamily="50" typeface="メイリオ"/>
              </a:rPr>
              <a:t>または</a:t>
            </a:r>
            <a:r>
              <a:rPr altLang="ja-JP" dirty="0" lang="en-US" sz="1400">
                <a:latin charset="-128" panose="020B0604030504040204" pitchFamily="50" typeface="メイリオ"/>
                <a:ea charset="-128" panose="020B0604030504040204" pitchFamily="50" typeface="メイリオ"/>
              </a:rPr>
              <a:t>9</a:t>
            </a:r>
            <a:r>
              <a:rPr altLang="en-US" dirty="0" lang="ja-JP" sz="1400">
                <a:latin charset="-128" panose="020B0604030504040204" pitchFamily="50" typeface="メイリオ"/>
                <a:ea charset="-128" panose="020B0604030504040204" pitchFamily="50" typeface="メイリオ"/>
              </a:rPr>
              <a:t>月</a:t>
            </a:r>
            <a:r>
              <a:rPr altLang="ja-JP" dirty="0" lang="en-US" sz="1400">
                <a:latin charset="-128" panose="020B0604030504040204" pitchFamily="50" typeface="メイリオ"/>
                <a:ea charset="-128" panose="020B0604030504040204" pitchFamily="50" typeface="メイリオ"/>
              </a:rPr>
              <a:t>30</a:t>
            </a:r>
            <a:r>
              <a:rPr altLang="en-US" dirty="0" lang="ja-JP" sz="1400">
                <a:latin charset="-128" panose="020B0604030504040204" pitchFamily="50" typeface="メイリオ"/>
                <a:ea charset="-128" panose="020B0604030504040204" pitchFamily="50" typeface="メイリオ"/>
              </a:rPr>
              <a:t>日（水）消印有効）</a:t>
            </a:r>
            <a:endParaRPr altLang="ja-JP" dirty="0" lang="en-US" sz="1600">
              <a:latin charset="-128" panose="020B0604030504040204" pitchFamily="50" typeface="メイリオ"/>
              <a:ea charset="-128" panose="020B0604030504040204" pitchFamily="50" typeface="メイリオ"/>
            </a:endParaRPr>
          </a:p>
          <a:p>
            <a:pPr>
              <a:spcBef>
                <a:spcPts val="1800"/>
              </a:spcBef>
            </a:pPr>
            <a:r>
              <a:rPr altLang="en-US" dirty="0" lang="ja-JP" sz="1800">
                <a:latin charset="-128" panose="020B0604030504040204" pitchFamily="50" typeface="メイリオ"/>
                <a:ea charset="-128" panose="020B0604030504040204" pitchFamily="50" typeface="メイリオ"/>
              </a:rPr>
              <a:t>❹ 「審査結果通知書」受領</a:t>
            </a:r>
            <a:endParaRPr altLang="ja-JP" dirty="0" lang="en-US" sz="1800">
              <a:latin charset="-128" panose="020B0604030504040204" pitchFamily="50" typeface="メイリオ"/>
              <a:ea charset="-128" panose="020B0604030504040204" pitchFamily="50" typeface="メイリオ"/>
            </a:endParaRPr>
          </a:p>
          <a:p>
            <a:pPr>
              <a:spcBef>
                <a:spcPts val="300"/>
              </a:spcBef>
            </a:pPr>
            <a:r>
              <a:rPr altLang="en-US" dirty="0" lang="ja-JP" sz="1600">
                <a:latin charset="-128" panose="020B0604030504040204" pitchFamily="50" typeface="メイリオ"/>
                <a:ea charset="-128" panose="020B0604030504040204" pitchFamily="50" typeface="メイリオ"/>
              </a:rPr>
              <a:t>　 </a:t>
            </a:r>
            <a:r>
              <a:rPr altLang="en-US" dirty="0" lang="ja-JP" sz="1400">
                <a:latin charset="-128" panose="020B0604030504040204" pitchFamily="50" typeface="メイリオ"/>
                <a:ea charset="-128" panose="020B0604030504040204" pitchFamily="50" typeface="メイリオ"/>
              </a:rPr>
              <a:t>第２期申請者：</a:t>
            </a:r>
            <a:r>
              <a:rPr altLang="ja-JP" dirty="0" lang="en-US" sz="1400">
                <a:latin charset="-128" panose="020B0604030504040204" pitchFamily="50" typeface="メイリオ"/>
                <a:ea charset="-128" panose="020B0604030504040204" pitchFamily="50" typeface="メイリオ"/>
              </a:rPr>
              <a:t>11</a:t>
            </a:r>
            <a:r>
              <a:rPr altLang="en-US" dirty="0" lang="ja-JP" sz="1400">
                <a:latin charset="-128" panose="020B0604030504040204" pitchFamily="50" typeface="メイリオ"/>
                <a:ea charset="-128" panose="020B0604030504040204" pitchFamily="50" typeface="メイリオ"/>
              </a:rPr>
              <a:t>月下旬に送付</a:t>
            </a:r>
            <a:endParaRPr altLang="ja-JP" dirty="0" lang="en-US" sz="1600">
              <a:latin charset="-128" panose="020B0604030504040204" pitchFamily="50" typeface="メイリオ"/>
              <a:ea charset="-128" panose="020B0604030504040204" pitchFamily="50" typeface="メイリオ"/>
            </a:endParaRPr>
          </a:p>
        </p:txBody>
      </p:sp>
      <p:sp>
        <p:nvSpPr>
          <p:cNvPr id="14" name="テキスト ボックス 13">
            <a:extLst>
              <a:ext uri="{FF2B5EF4-FFF2-40B4-BE49-F238E27FC236}">
                <a16:creationId xmlns:a16="http://schemas.microsoft.com/office/drawing/2014/main" id="{369CB46D-21D3-4E1A-916F-79A0A346FFBA}"/>
              </a:ext>
            </a:extLst>
          </p:cNvPr>
          <p:cNvSpPr txBox="1"/>
          <p:nvPr/>
        </p:nvSpPr>
        <p:spPr>
          <a:xfrm>
            <a:off x="1200000" y="5445456"/>
            <a:ext cx="3878475" cy="677108"/>
          </a:xfrm>
          <a:prstGeom prst="rect">
            <a:avLst/>
          </a:prstGeom>
          <a:noFill/>
        </p:spPr>
        <p:txBody>
          <a:bodyPr rtlCol="0" wrap="square">
            <a:spAutoFit/>
          </a:bodyPr>
          <a:lstStyle/>
          <a:p>
            <a:pPr>
              <a:spcBef>
                <a:spcPts val="0"/>
              </a:spcBef>
            </a:pPr>
            <a:r>
              <a:rPr altLang="en-US" dirty="0" lang="ja-JP" sz="1800">
                <a:latin charset="-128" panose="020B0604030504040204" pitchFamily="50" typeface="メイリオ"/>
                <a:ea charset="-128" panose="020B0604030504040204" pitchFamily="50" typeface="メイリオ"/>
              </a:rPr>
              <a:t>⑤ 「決定通知書」受領</a:t>
            </a:r>
            <a:endParaRPr altLang="ja-JP" dirty="0" lang="en-US" sz="1800">
              <a:latin charset="-128" panose="020B0604030504040204" pitchFamily="50" typeface="メイリオ"/>
              <a:ea charset="-128" panose="020B0604030504040204" pitchFamily="50" typeface="メイリオ"/>
            </a:endParaRPr>
          </a:p>
          <a:p>
            <a:pPr>
              <a:spcBef>
                <a:spcPts val="0"/>
              </a:spcBef>
            </a:pPr>
            <a:r>
              <a:rPr altLang="en-US" dirty="0" lang="ja-JP" sz="2000">
                <a:latin charset="-128" panose="020B0604030504040204" pitchFamily="50" typeface="メイリオ"/>
                <a:ea charset="-128" panose="020B0604030504040204" pitchFamily="50" typeface="メイリオ"/>
              </a:rPr>
              <a:t>　　</a:t>
            </a:r>
            <a:r>
              <a:rPr altLang="ja-JP" dirty="0" lang="en-US" sz="1400">
                <a:latin charset="-128" panose="020B0604030504040204" pitchFamily="50" typeface="メイリオ"/>
                <a:ea charset="-128" panose="020B0604030504040204" pitchFamily="50" typeface="メイリオ"/>
              </a:rPr>
              <a:t>12</a:t>
            </a:r>
            <a:r>
              <a:rPr altLang="en-US" dirty="0" lang="ja-JP" sz="1400">
                <a:latin charset="-128" panose="020B0604030504040204" pitchFamily="50" typeface="メイリオ"/>
                <a:ea charset="-128" panose="020B0604030504040204" pitchFamily="50" typeface="メイリオ"/>
              </a:rPr>
              <a:t>月上旬～中旬に送付</a:t>
            </a:r>
            <a:endParaRPr altLang="ja-JP" dirty="0" lang="en-US" sz="2000">
              <a:latin charset="-128" panose="020B0604030504040204" pitchFamily="50" typeface="メイリオ"/>
              <a:ea charset="-128" panose="020B0604030504040204" pitchFamily="50" typeface="メイリオ"/>
            </a:endParaRPr>
          </a:p>
        </p:txBody>
      </p:sp>
      <p:sp>
        <p:nvSpPr>
          <p:cNvPr id="15" name="Rectangle 3">
            <a:extLst>
              <a:ext uri="{FF2B5EF4-FFF2-40B4-BE49-F238E27FC236}">
                <a16:creationId xmlns:a16="http://schemas.microsoft.com/office/drawing/2014/main" id="{780FDEDC-FDD1-4B73-AFE5-F1C595541155}"/>
              </a:ext>
            </a:extLst>
          </p:cNvPr>
          <p:cNvSpPr txBox="1">
            <a:spLocks noChangeArrowheads="1"/>
          </p:cNvSpPr>
          <p:nvPr/>
        </p:nvSpPr>
        <p:spPr bwMode="auto">
          <a:xfrm>
            <a:off x="1200000" y="2852116"/>
            <a:ext cx="3973070" cy="2024760"/>
          </a:xfrm>
          <a:prstGeom prst="rect">
            <a:avLst/>
          </a:prstGeom>
          <a:noFill/>
          <a:ln w="9525">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just" eaLnBrk="1" hangingPunct="1" indent="0" marL="0">
              <a:spcBef>
                <a:spcPts val="0"/>
              </a:spcBef>
              <a:buNone/>
            </a:pPr>
            <a:r>
              <a:rPr altLang="en-US" dirty="0" lang="ja-JP" sz="1800">
                <a:highlight>
                  <a:srgbClr val="FFC901"/>
                </a:highlight>
                <a:latin charset="-128" panose="020B0604030504040204" pitchFamily="50" typeface="メイリオ"/>
                <a:ea charset="-128" panose="020B0604030504040204" pitchFamily="50" typeface="メイリオ"/>
              </a:rPr>
              <a:t>③ 受験上の配慮申請</a:t>
            </a:r>
            <a:r>
              <a:rPr altLang="en-US" dirty="0" lang="ja-JP" sz="1600">
                <a:highlight>
                  <a:srgbClr val="FFC901"/>
                </a:highlight>
                <a:latin charset="-128" panose="020B0604030504040204" pitchFamily="50" typeface="メイリオ"/>
                <a:ea charset="-128" panose="020B0604030504040204" pitchFamily="50" typeface="メイリオ"/>
              </a:rPr>
              <a:t>（第１期・郵送）</a:t>
            </a:r>
            <a:endParaRPr altLang="ja-JP" dirty="0" lang="en-US" sz="1600">
              <a:highlight>
                <a:srgbClr val="FFC901"/>
              </a:highlight>
              <a:latin charset="-128" panose="020B0604030504040204" pitchFamily="50" typeface="メイリオ"/>
              <a:ea charset="-128" panose="020B0604030504040204" pitchFamily="50" typeface="メイリオ"/>
            </a:endParaRPr>
          </a:p>
          <a:p>
            <a:pPr algn="just" eaLnBrk="1" hangingPunct="1" indent="0" marL="0">
              <a:spcBef>
                <a:spcPts val="600"/>
              </a:spcBef>
              <a:buNone/>
            </a:pPr>
            <a:r>
              <a:rPr altLang="en-US" dirty="0" lang="ja-JP" sz="1400">
                <a:latin charset="-128" panose="020B0604030504040204" pitchFamily="50" typeface="メイリオ"/>
                <a:ea charset="-128" panose="020B0604030504040204" pitchFamily="50" typeface="メイリオ"/>
              </a:rPr>
              <a:t>第１期：</a:t>
            </a:r>
            <a:r>
              <a:rPr altLang="ja-JP" dirty="0" lang="en-US" sz="1400">
                <a:latin charset="-128" panose="020B0604030504040204" pitchFamily="50" typeface="メイリオ"/>
                <a:ea charset="-128" panose="020B0604030504040204" pitchFamily="50" typeface="メイリオ"/>
              </a:rPr>
              <a:t>7</a:t>
            </a:r>
            <a:r>
              <a:rPr altLang="en-US" dirty="0" lang="ja-JP" sz="1400">
                <a:latin charset="-128" panose="020B0604030504040204" pitchFamily="50" typeface="メイリオ"/>
                <a:ea charset="-128" panose="020B0604030504040204" pitchFamily="50" typeface="メイリオ"/>
              </a:rPr>
              <a:t>月</a:t>
            </a:r>
            <a:r>
              <a:rPr altLang="ja-JP" dirty="0" lang="en-US" sz="1400">
                <a:latin charset="-128" panose="020B0604030504040204" pitchFamily="50" typeface="メイリオ"/>
                <a:ea charset="-128" panose="020B0604030504040204" pitchFamily="50" typeface="メイリオ"/>
              </a:rPr>
              <a:t>1</a:t>
            </a:r>
            <a:r>
              <a:rPr altLang="en-US" dirty="0" lang="ja-JP" sz="1400">
                <a:latin charset="-128" panose="020B0604030504040204" pitchFamily="50" typeface="メイリオ"/>
                <a:ea charset="-128" panose="020B0604030504040204" pitchFamily="50" typeface="メイリオ"/>
              </a:rPr>
              <a:t>日（水）</a:t>
            </a:r>
            <a:endParaRPr altLang="ja-JP" dirty="0" lang="en-US" sz="1400">
              <a:latin charset="-128" panose="020B0604030504040204" pitchFamily="50" typeface="メイリオ"/>
              <a:ea charset="-128" panose="020B0604030504040204" pitchFamily="50" typeface="メイリオ"/>
            </a:endParaRPr>
          </a:p>
          <a:p>
            <a:pPr algn="just" eaLnBrk="1" hangingPunct="1" indent="0" marL="0">
              <a:spcBef>
                <a:spcPts val="600"/>
              </a:spcBef>
              <a:buNone/>
            </a:pPr>
            <a:r>
              <a:rPr altLang="ja-JP" dirty="0" lang="en-US" sz="1400">
                <a:latin charset="-128" panose="020B0604030504040204" pitchFamily="50" typeface="メイリオ"/>
                <a:ea charset="-128" panose="020B0604030504040204" pitchFamily="50" typeface="メイリオ"/>
              </a:rPr>
              <a:t>                   </a:t>
            </a:r>
            <a:r>
              <a:rPr altLang="en-US" dirty="0" lang="ja-JP" sz="1400">
                <a:latin charset="-128" panose="020B0604030504040204" pitchFamily="50" typeface="メイリオ"/>
                <a:ea charset="-128" panose="020B0604030504040204" pitchFamily="50" typeface="メイリオ"/>
              </a:rPr>
              <a:t>～</a:t>
            </a:r>
            <a:r>
              <a:rPr altLang="ja-JP" dirty="0" lang="en-US" sz="1400">
                <a:latin charset="-128" panose="020B0604030504040204" pitchFamily="50" typeface="メイリオ"/>
                <a:ea charset="-128" panose="020B0604030504040204" pitchFamily="50" typeface="メイリオ"/>
              </a:rPr>
              <a:t>8</a:t>
            </a:r>
            <a:r>
              <a:rPr altLang="en-US" dirty="0" lang="ja-JP" sz="1400">
                <a:latin charset="-128" panose="020B0604030504040204" pitchFamily="50" typeface="メイリオ"/>
                <a:ea charset="-128" panose="020B0604030504040204" pitchFamily="50" typeface="メイリオ"/>
              </a:rPr>
              <a:t>月</a:t>
            </a:r>
            <a:r>
              <a:rPr altLang="ja-JP" dirty="0" lang="en-US" sz="1400">
                <a:latin charset="-128" panose="020B0604030504040204" pitchFamily="50" typeface="メイリオ"/>
                <a:ea charset="-128" panose="020B0604030504040204" pitchFamily="50" typeface="メイリオ"/>
              </a:rPr>
              <a:t>28</a:t>
            </a:r>
            <a:r>
              <a:rPr altLang="en-US" dirty="0" lang="ja-JP" sz="1400">
                <a:latin charset="-128" panose="020B0604030504040204" pitchFamily="50" typeface="メイリオ"/>
                <a:ea charset="-128" panose="020B0604030504040204" pitchFamily="50" typeface="メイリオ"/>
              </a:rPr>
              <a:t>日（金）（</a:t>
            </a:r>
            <a:r>
              <a:rPr altLang="en-US" dirty="0" lang="ja-JP" sz="1400" u="sng">
                <a:latin charset="-128" panose="020B0604030504040204" pitchFamily="50" typeface="メイリオ"/>
                <a:ea charset="-128" panose="020B0604030504040204" pitchFamily="50" typeface="メイリオ"/>
              </a:rPr>
              <a:t>必着</a:t>
            </a:r>
            <a:r>
              <a:rPr altLang="en-US" dirty="0" lang="ja-JP" sz="1400">
                <a:latin charset="-128" panose="020B0604030504040204" pitchFamily="50" typeface="メイリオ"/>
                <a:ea charset="-128" panose="020B0604030504040204" pitchFamily="50" typeface="メイリオ"/>
              </a:rPr>
              <a:t>）</a:t>
            </a:r>
            <a:endParaRPr altLang="ja-JP" dirty="0" lang="en-US" sz="1400">
              <a:latin charset="-128" panose="020B0604030504040204" pitchFamily="50" typeface="メイリオ"/>
              <a:ea charset="-128" panose="020B0604030504040204" pitchFamily="50" typeface="メイリオ"/>
            </a:endParaRPr>
          </a:p>
          <a:p>
            <a:pPr algn="just" eaLnBrk="1" hangingPunct="1" indent="0" marL="0">
              <a:spcBef>
                <a:spcPts val="600"/>
              </a:spcBef>
              <a:buNone/>
            </a:pPr>
            <a:r>
              <a:rPr altLang="en-US" dirty="0" lang="ja-JP" sz="1400">
                <a:latin charset="-128" panose="020B0604030504040204" pitchFamily="50" typeface="メイリオ"/>
                <a:ea charset="-128" panose="020B0604030504040204" pitchFamily="50" typeface="メイリオ"/>
              </a:rPr>
              <a:t>（または</a:t>
            </a:r>
            <a:r>
              <a:rPr altLang="ja-JP" dirty="0" lang="en-US" sz="1400">
                <a:latin charset="-128" panose="020B0604030504040204" pitchFamily="50" typeface="メイリオ"/>
                <a:ea charset="-128" panose="020B0604030504040204" pitchFamily="50" typeface="メイリオ"/>
              </a:rPr>
              <a:t>8</a:t>
            </a:r>
            <a:r>
              <a:rPr altLang="en-US" dirty="0" lang="ja-JP" sz="1400">
                <a:latin charset="-128" panose="020B0604030504040204" pitchFamily="50" typeface="メイリオ"/>
                <a:ea charset="-128" panose="020B0604030504040204" pitchFamily="50" typeface="メイリオ"/>
              </a:rPr>
              <a:t>月</a:t>
            </a:r>
            <a:r>
              <a:rPr altLang="ja-JP" dirty="0" lang="en-US" sz="1400">
                <a:latin charset="-128" panose="020B0604030504040204" pitchFamily="50" typeface="メイリオ"/>
                <a:ea charset="-128" panose="020B0604030504040204" pitchFamily="50" typeface="メイリオ"/>
              </a:rPr>
              <a:t>26</a:t>
            </a:r>
            <a:r>
              <a:rPr altLang="en-US" dirty="0" lang="ja-JP" sz="1400">
                <a:latin charset="-128" panose="020B0604030504040204" pitchFamily="50" typeface="メイリオ"/>
                <a:ea charset="-128" panose="020B0604030504040204" pitchFamily="50" typeface="メイリオ"/>
              </a:rPr>
              <a:t>日（水）消印有効）</a:t>
            </a:r>
            <a:endParaRPr altLang="ja-JP" dirty="0" lang="en-US" sz="1400">
              <a:latin charset="-128" panose="020B0604030504040204" pitchFamily="50" typeface="メイリオ"/>
              <a:ea charset="-128" panose="020B0604030504040204" pitchFamily="50" typeface="メイリオ"/>
            </a:endParaRPr>
          </a:p>
          <a:p>
            <a:pPr indent="0" marL="0">
              <a:spcBef>
                <a:spcPts val="1200"/>
              </a:spcBef>
              <a:buNone/>
            </a:pPr>
            <a:r>
              <a:rPr altLang="en-US" dirty="0" lang="ja-JP" sz="1800">
                <a:solidFill>
                  <a:srgbClr val="000000"/>
                </a:solidFill>
                <a:latin charset="-128" panose="020B0604030504040204" pitchFamily="50" typeface="メイリオ"/>
                <a:ea charset="-128" panose="020B0604030504040204" pitchFamily="50" typeface="メイリオ"/>
              </a:rPr>
              <a:t>④ 「審査結果通知書」受領</a:t>
            </a:r>
            <a:endParaRPr altLang="ja-JP" dirty="0" lang="en-US" sz="1800">
              <a:solidFill>
                <a:srgbClr val="000000"/>
              </a:solidFill>
              <a:latin charset="-128" panose="020B0604030504040204" pitchFamily="50" typeface="メイリオ"/>
              <a:ea charset="-128" panose="020B0604030504040204" pitchFamily="50" typeface="メイリオ"/>
            </a:endParaRPr>
          </a:p>
          <a:p>
            <a:pPr indent="0" marL="0">
              <a:spcBef>
                <a:spcPts val="300"/>
              </a:spcBef>
              <a:buNone/>
            </a:pPr>
            <a:r>
              <a:rPr altLang="en-US" dirty="0" lang="ja-JP" sz="1600">
                <a:solidFill>
                  <a:srgbClr val="000000"/>
                </a:solidFill>
                <a:latin charset="-128" panose="020B0604030504040204" pitchFamily="50" typeface="メイリオ"/>
                <a:ea charset="-128" panose="020B0604030504040204" pitchFamily="50" typeface="メイリオ"/>
              </a:rPr>
              <a:t>　</a:t>
            </a:r>
            <a:r>
              <a:rPr altLang="en-US" dirty="0" lang="ja-JP" sz="1400">
                <a:solidFill>
                  <a:srgbClr val="000000"/>
                </a:solidFill>
                <a:latin charset="-128" panose="020B0604030504040204" pitchFamily="50" typeface="メイリオ"/>
                <a:ea charset="-128" panose="020B0604030504040204" pitchFamily="50" typeface="メイリオ"/>
              </a:rPr>
              <a:t> 第１期申請者：</a:t>
            </a:r>
            <a:r>
              <a:rPr altLang="ja-JP" dirty="0" lang="en-US" sz="1400">
                <a:solidFill>
                  <a:srgbClr val="000000"/>
                </a:solidFill>
                <a:latin charset="-128" panose="020B0604030504040204" pitchFamily="50" typeface="メイリオ"/>
                <a:ea charset="-128" panose="020B0604030504040204" pitchFamily="50" typeface="メイリオ"/>
              </a:rPr>
              <a:t>9</a:t>
            </a:r>
            <a:r>
              <a:rPr altLang="en-US" dirty="0" lang="ja-JP" sz="1400">
                <a:solidFill>
                  <a:srgbClr val="000000"/>
                </a:solidFill>
                <a:latin charset="-128" panose="020B0604030504040204" pitchFamily="50" typeface="メイリオ"/>
                <a:ea charset="-128" panose="020B0604030504040204" pitchFamily="50" typeface="メイリオ"/>
              </a:rPr>
              <a:t>月</a:t>
            </a:r>
            <a:r>
              <a:rPr altLang="ja-JP" dirty="0" lang="en-US" sz="1400">
                <a:solidFill>
                  <a:srgbClr val="000000"/>
                </a:solidFill>
                <a:latin charset="-128" panose="020B0604030504040204" pitchFamily="50" typeface="メイリオ"/>
                <a:ea charset="-128" panose="020B0604030504040204" pitchFamily="50" typeface="メイリオ"/>
              </a:rPr>
              <a:t>24</a:t>
            </a:r>
            <a:r>
              <a:rPr altLang="en-US" dirty="0" lang="ja-JP" sz="1400">
                <a:solidFill>
                  <a:srgbClr val="000000"/>
                </a:solidFill>
                <a:latin charset="-128" panose="020B0604030504040204" pitchFamily="50" typeface="メイリオ"/>
                <a:ea charset="-128" panose="020B0604030504040204" pitchFamily="50" typeface="メイリオ"/>
              </a:rPr>
              <a:t>日（木）までに送付</a:t>
            </a:r>
            <a:endParaRPr altLang="ja-JP" dirty="0" lang="en-US" sz="1600">
              <a:latin charset="-128" panose="020B0604030504040204" pitchFamily="50" typeface="メイリオ"/>
              <a:ea charset="-128" panose="020B0604030504040204" pitchFamily="50" typeface="メイリオ"/>
            </a:endParaRPr>
          </a:p>
        </p:txBody>
      </p:sp>
      <p:sp>
        <p:nvSpPr>
          <p:cNvPr id="18" name="Rectangle 3">
            <a:extLst>
              <a:ext uri="{FF2B5EF4-FFF2-40B4-BE49-F238E27FC236}">
                <a16:creationId xmlns:a16="http://schemas.microsoft.com/office/drawing/2014/main" id="{1F12C36B-75DB-49D4-ACB5-2F2F0EF148DA}"/>
              </a:ext>
            </a:extLst>
          </p:cNvPr>
          <p:cNvSpPr txBox="1">
            <a:spLocks noChangeArrowheads="1"/>
          </p:cNvSpPr>
          <p:nvPr/>
        </p:nvSpPr>
        <p:spPr bwMode="auto">
          <a:xfrm>
            <a:off x="1200000" y="6048188"/>
            <a:ext cx="5256000" cy="368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just" eaLnBrk="1" hangingPunct="1" indent="0" marL="0">
              <a:spcBef>
                <a:spcPts val="1800"/>
              </a:spcBef>
              <a:buNone/>
            </a:pPr>
            <a:r>
              <a:rPr altLang="en-US" dirty="0" lang="ja-JP" sz="1800">
                <a:latin charset="-128" panose="020B0604030504040204" pitchFamily="50" typeface="メイリオ"/>
                <a:ea charset="-128" panose="020B0604030504040204" pitchFamily="50" typeface="メイリオ"/>
              </a:rPr>
              <a:t>⑥ 共通テスト受験</a:t>
            </a:r>
            <a:r>
              <a:rPr altLang="en-US" dirty="0" lang="ja-JP" sz="1800">
                <a:solidFill>
                  <a:srgbClr val="000000"/>
                </a:solidFill>
                <a:latin charset="-128" panose="020B0604030504040204" pitchFamily="50" typeface="メイリオ"/>
                <a:ea charset="-128" panose="020B0604030504040204" pitchFamily="50" typeface="メイリオ"/>
              </a:rPr>
              <a:t>　</a:t>
            </a:r>
            <a:r>
              <a:rPr altLang="ja-JP" dirty="0" lang="en-US" sz="1400">
                <a:solidFill>
                  <a:srgbClr val="000000"/>
                </a:solidFill>
                <a:latin charset="-128" panose="020B0604030504040204" pitchFamily="50" typeface="メイリオ"/>
                <a:ea charset="-128" panose="020B0604030504040204" pitchFamily="50" typeface="メイリオ"/>
              </a:rPr>
              <a:t>※</a:t>
            </a:r>
            <a:r>
              <a:rPr altLang="en-US" dirty="0" lang="ja-JP" sz="1400">
                <a:solidFill>
                  <a:srgbClr val="000000"/>
                </a:solidFill>
                <a:latin charset="-128" panose="020B0604030504040204" pitchFamily="50" typeface="メイリオ"/>
                <a:ea charset="-128" panose="020B0604030504040204" pitchFamily="50" typeface="メイリオ"/>
              </a:rPr>
              <a:t>⑤「決定通知書」を持参</a:t>
            </a:r>
            <a:endParaRPr altLang="ja-JP" dirty="0" lang="en-US" sz="2000">
              <a:latin charset="-128" panose="020B0604030504040204" pitchFamily="50" typeface="メイリオ"/>
              <a:ea charset="-128" panose="020B0604030504040204" pitchFamily="50" typeface="メイリオ"/>
            </a:endParaRPr>
          </a:p>
          <a:p>
            <a:pPr algn="just" eaLnBrk="1" hangingPunct="1" indent="0" marL="0">
              <a:spcBef>
                <a:spcPts val="0"/>
              </a:spcBef>
              <a:buNone/>
            </a:pPr>
            <a:r>
              <a:rPr altLang="en-US" dirty="0" lang="ja-JP" sz="1400">
                <a:solidFill>
                  <a:srgbClr val="000000"/>
                </a:solidFill>
                <a:latin charset="-128" panose="020B0604030504040204" pitchFamily="50" typeface="メイリオ"/>
                <a:ea charset="-128" panose="020B0604030504040204" pitchFamily="50" typeface="メイリオ"/>
              </a:rPr>
              <a:t>　</a:t>
            </a:r>
            <a:endParaRPr altLang="ja-JP" dirty="0" lang="en-US" sz="2000">
              <a:latin charset="-128" panose="020B0604030504040204" pitchFamily="50" typeface="メイリオ"/>
              <a:ea charset="-128" panose="020B0604030504040204" pitchFamily="50" typeface="メイリオ"/>
            </a:endParaRPr>
          </a:p>
          <a:p>
            <a:pPr algn="just" eaLnBrk="1" hangingPunct="1" indent="0" marL="0">
              <a:spcBef>
                <a:spcPts val="600"/>
              </a:spcBef>
              <a:buNone/>
            </a:pPr>
            <a:endParaRPr altLang="ja-JP" dirty="0" lang="en-US" sz="2800"/>
          </a:p>
        </p:txBody>
      </p:sp>
      <p:sp>
        <p:nvSpPr>
          <p:cNvPr id="17" name="正方形/長方形 16">
            <a:extLst>
              <a:ext uri="{FF2B5EF4-FFF2-40B4-BE49-F238E27FC236}">
                <a16:creationId xmlns:a16="http://schemas.microsoft.com/office/drawing/2014/main" id="{403D8D26-9FA8-4005-81D9-3DE48BD78A39}"/>
              </a:ext>
            </a:extLst>
          </p:cNvPr>
          <p:cNvSpPr/>
          <p:nvPr/>
        </p:nvSpPr>
        <p:spPr>
          <a:xfrm>
            <a:off x="192000" y="117000"/>
            <a:ext cx="2520000" cy="584775"/>
          </a:xfrm>
          <a:prstGeom prst="rect">
            <a:avLst/>
          </a:prstGeom>
        </p:spPr>
        <p:txBody>
          <a:bodyPr wrap="square">
            <a:spAutoFit/>
          </a:bodyPr>
          <a:lstStyle/>
          <a:p>
            <a:pPr eaLnBrk="1" hangingPunct="1">
              <a:spcBef>
                <a:spcPts val="2400"/>
              </a:spcBef>
              <a:defRPr/>
            </a:pPr>
            <a:r>
              <a:rPr altLang="ja-JP" b="1" dirty="0" kern="0" lang="en-US" sz="3200">
                <a:latin charset="-128" panose="020B0604030504040204" pitchFamily="50" typeface="メイリオ"/>
                <a:ea charset="-128" panose="020B0604030504040204" pitchFamily="50" typeface="メイリオ"/>
              </a:rPr>
              <a:t>【</a:t>
            </a:r>
            <a:r>
              <a:rPr altLang="ja-JP" dirty="0" lang="en-US" sz="3200">
                <a:latin charset="-128" panose="020B0604030504040204" pitchFamily="50" typeface="メイリオ"/>
                <a:ea charset="-128" panose="020B0604030504040204" pitchFamily="50" typeface="メイリオ"/>
              </a:rPr>
              <a:t>P</a:t>
            </a:r>
            <a:r>
              <a:rPr altLang="ja-JP" dirty="0" kern="0" lang="en-US" sz="3200">
                <a:latin charset="-128" panose="020B0604030504040204" pitchFamily="50" typeface="メイリオ"/>
                <a:ea charset="-128" panose="020B0604030504040204" pitchFamily="50" typeface="メイリオ"/>
              </a:rPr>
              <a:t>2</a:t>
            </a:r>
            <a:r>
              <a:rPr altLang="ja-JP" b="1" dirty="0" kern="0" lang="en-US" sz="3200">
                <a:latin charset="-128" panose="020B0604030504040204" pitchFamily="50" typeface="メイリオ"/>
                <a:ea charset="-128" panose="020B0604030504040204" pitchFamily="50" typeface="メイリオ"/>
              </a:rPr>
              <a:t>】</a:t>
            </a:r>
          </a:p>
        </p:txBody>
      </p:sp>
      <p:sp>
        <p:nvSpPr>
          <p:cNvPr id="3" name="テキスト ボックス 2">
            <a:extLst>
              <a:ext uri="{FF2B5EF4-FFF2-40B4-BE49-F238E27FC236}">
                <a16:creationId xmlns:a16="http://schemas.microsoft.com/office/drawing/2014/main" id="{D7A8234B-EED5-40F0-B4CD-A0D8D82F1979}"/>
              </a:ext>
            </a:extLst>
          </p:cNvPr>
          <p:cNvSpPr txBox="1"/>
          <p:nvPr/>
        </p:nvSpPr>
        <p:spPr>
          <a:xfrm>
            <a:off x="9408000" y="4014352"/>
            <a:ext cx="2376000" cy="800219"/>
          </a:xfrm>
          <a:prstGeom prst="rect">
            <a:avLst/>
          </a:prstGeom>
          <a:noFill/>
          <a:ln>
            <a:solidFill>
              <a:schemeClr val="tx1"/>
            </a:solidFill>
          </a:ln>
        </p:spPr>
        <p:txBody>
          <a:bodyPr rtlCol="0" wrap="square">
            <a:spAutoFit/>
          </a:bodyPr>
          <a:lstStyle/>
          <a:p>
            <a:r>
              <a:rPr altLang="en-US" dirty="0" lang="ja-JP" sz="1800">
                <a:latin charset="-128" panose="020B0604030504040204" pitchFamily="50" typeface="メイリオ"/>
                <a:ea charset="-128" panose="020B0604030504040204" pitchFamily="50" typeface="メイリオ"/>
              </a:rPr>
              <a:t>○</a:t>
            </a:r>
            <a:r>
              <a:rPr altLang="en-US" dirty="0" kumimoji="1" lang="ja-JP" sz="1800">
                <a:latin charset="-128" panose="020B0604030504040204" pitchFamily="50" typeface="メイリオ"/>
                <a:ea charset="-128" panose="020B0604030504040204" pitchFamily="50" typeface="メイリオ"/>
              </a:rPr>
              <a:t> 出願</a:t>
            </a:r>
            <a:endParaRPr altLang="ja-JP" dirty="0" kumimoji="1" lang="en-US" sz="1800">
              <a:latin charset="-128" panose="020B0604030504040204" pitchFamily="50" typeface="メイリオ"/>
              <a:ea charset="-128" panose="020B0604030504040204" pitchFamily="50" typeface="メイリオ"/>
            </a:endParaRPr>
          </a:p>
          <a:p>
            <a:r>
              <a:rPr altLang="en-US" dirty="0" kumimoji="1" lang="ja-JP" sz="1400">
                <a:latin charset="-128" panose="020B0604030504040204" pitchFamily="50" typeface="メイリオ"/>
                <a:ea charset="-128" panose="020B0604030504040204" pitchFamily="50" typeface="メイリオ"/>
              </a:rPr>
              <a:t>　</a:t>
            </a:r>
            <a:r>
              <a:rPr altLang="ja-JP" dirty="0" kumimoji="1" lang="en-US" sz="1400">
                <a:latin charset="-128" panose="020B0604030504040204" pitchFamily="50" typeface="メイリオ"/>
                <a:ea charset="-128" panose="020B0604030504040204" pitchFamily="50" typeface="メイリオ"/>
              </a:rPr>
              <a:t>9</a:t>
            </a:r>
            <a:r>
              <a:rPr altLang="en-US" dirty="0" kumimoji="1" lang="ja-JP" sz="1400">
                <a:latin charset="-128" panose="020B0604030504040204" pitchFamily="50" typeface="メイリオ"/>
                <a:ea charset="-128" panose="020B0604030504040204" pitchFamily="50" typeface="メイリオ"/>
              </a:rPr>
              <a:t>月</a:t>
            </a:r>
            <a:r>
              <a:rPr altLang="ja-JP" dirty="0" kumimoji="1" lang="en-US" sz="1400">
                <a:latin charset="-128" panose="020B0604030504040204" pitchFamily="50" typeface="メイリオ"/>
                <a:ea charset="-128" panose="020B0604030504040204" pitchFamily="50" typeface="メイリオ"/>
              </a:rPr>
              <a:t>15</a:t>
            </a:r>
            <a:r>
              <a:rPr altLang="en-US" dirty="0" kumimoji="1" lang="ja-JP" sz="1400">
                <a:latin charset="-128" panose="020B0604030504040204" pitchFamily="50" typeface="メイリオ"/>
                <a:ea charset="-128" panose="020B0604030504040204" pitchFamily="50" typeface="メイリオ"/>
              </a:rPr>
              <a:t>日（火）</a:t>
            </a:r>
            <a:endParaRPr altLang="ja-JP" dirty="0" kumimoji="1" lang="en-US" sz="1400">
              <a:latin charset="-128" panose="020B0604030504040204" pitchFamily="50" typeface="メイリオ"/>
              <a:ea charset="-128" panose="020B0604030504040204" pitchFamily="50" typeface="メイリオ"/>
            </a:endParaRPr>
          </a:p>
          <a:p>
            <a:r>
              <a:rPr altLang="ja-JP" dirty="0" lang="en-US" sz="1400">
                <a:latin charset="-128" panose="020B0604030504040204" pitchFamily="50" typeface="メイリオ"/>
                <a:ea charset="-128" panose="020B0604030504040204" pitchFamily="50" typeface="メイリオ"/>
              </a:rPr>
              <a:t>            </a:t>
            </a:r>
            <a:r>
              <a:rPr altLang="en-US" dirty="0" kumimoji="1" lang="ja-JP" sz="1400">
                <a:latin charset="-128" panose="020B0604030504040204" pitchFamily="50" typeface="メイリオ"/>
                <a:ea charset="-128" panose="020B0604030504040204" pitchFamily="50" typeface="メイリオ"/>
              </a:rPr>
              <a:t>～</a:t>
            </a:r>
            <a:r>
              <a:rPr altLang="ja-JP" dirty="0" kumimoji="1" lang="en-US" sz="1400">
                <a:latin charset="-128" panose="020B0604030504040204" pitchFamily="50" typeface="メイリオ"/>
                <a:ea charset="-128" panose="020B0604030504040204" pitchFamily="50" typeface="メイリオ"/>
              </a:rPr>
              <a:t>10</a:t>
            </a:r>
            <a:r>
              <a:rPr altLang="en-US" dirty="0" kumimoji="1" lang="ja-JP" sz="1400">
                <a:latin charset="-128" panose="020B0604030504040204" pitchFamily="50" typeface="メイリオ"/>
                <a:ea charset="-128" panose="020B0604030504040204" pitchFamily="50" typeface="メイリオ"/>
              </a:rPr>
              <a:t>月</a:t>
            </a:r>
            <a:r>
              <a:rPr altLang="ja-JP" dirty="0" lang="en-US" sz="1400">
                <a:latin charset="-128" panose="020B0604030504040204" pitchFamily="50" typeface="メイリオ"/>
                <a:ea charset="-128" panose="020B0604030504040204" pitchFamily="50" typeface="メイリオ"/>
              </a:rPr>
              <a:t>2</a:t>
            </a:r>
            <a:r>
              <a:rPr altLang="en-US" dirty="0" kumimoji="1" lang="ja-JP" sz="1400">
                <a:latin charset="-128" panose="020B0604030504040204" pitchFamily="50" typeface="メイリオ"/>
                <a:ea charset="-128" panose="020B0604030504040204" pitchFamily="50" typeface="メイリオ"/>
              </a:rPr>
              <a:t>日（金）</a:t>
            </a:r>
          </a:p>
        </p:txBody>
      </p:sp>
      <p:sp>
        <p:nvSpPr>
          <p:cNvPr id="4" name="テキスト ボックス 3">
            <a:extLst>
              <a:ext uri="{FF2B5EF4-FFF2-40B4-BE49-F238E27FC236}">
                <a16:creationId xmlns:a16="http://schemas.microsoft.com/office/drawing/2014/main" id="{47D5BB63-6E16-452C-B195-6DC1ACF7F325}"/>
              </a:ext>
            </a:extLst>
          </p:cNvPr>
          <p:cNvSpPr txBox="1"/>
          <p:nvPr/>
        </p:nvSpPr>
        <p:spPr>
          <a:xfrm>
            <a:off x="408000" y="981336"/>
            <a:ext cx="11376000" cy="647664"/>
          </a:xfrm>
          <a:prstGeom prst="rect">
            <a:avLst/>
          </a:prstGeom>
          <a:solidFill>
            <a:srgbClr val="FFC000"/>
          </a:solidFill>
        </p:spPr>
        <p:txBody>
          <a:bodyPr anchor="b"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３　申請等の主な流れ</a:t>
            </a:r>
            <a:endParaRPr altLang="en-US" dirty="0" kumimoji="1" lang="ja-JP" sz="3200"/>
          </a:p>
        </p:txBody>
      </p:sp>
    </p:spTree>
    <p:extLst>
      <p:ext uri="{BB962C8B-B14F-4D97-AF65-F5344CB8AC3E}">
        <p14:creationId xmlns:p14="http://schemas.microsoft.com/office/powerpoint/2010/main" val="3526087464"/>
      </p:ext>
    </p:extLst>
  </p:cSld>
  <p:clrMapOvr>
    <a:masterClrMapping/>
  </p:clrMapOvr>
  <p:transition/>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108F60A-F9CC-45BC-AE64-A049162DC4AB}"/>
              </a:ext>
            </a:extLst>
          </p:cNvPr>
          <p:cNvSpPr>
            <a:spLocks noGrp="1"/>
          </p:cNvSpPr>
          <p:nvPr>
            <p:ph idx="12" sz="quarter" type="sldNum"/>
          </p:nvPr>
        </p:nvSpPr>
        <p:spPr/>
        <p:txBody>
          <a:bodyPr/>
          <a:lstStyle/>
          <a:p>
            <a:pPr>
              <a:defRPr/>
            </a:pPr>
            <a:fld id="{5D0C3138-1DF5-4EE7-9BC8-8086AF259160}" type="slidenum">
              <a:rPr altLang="ja-JP" lang="en-US" smtClean="0"/>
              <a:pPr>
                <a:defRPr/>
              </a:pPr>
              <a:t>6</a:t>
            </a:fld>
            <a:endParaRPr altLang="ja-JP" dirty="0" lang="en-US"/>
          </a:p>
        </p:txBody>
      </p:sp>
      <p:sp>
        <p:nvSpPr>
          <p:cNvPr id="5" name="正方形/長方形 4">
            <a:extLst>
              <a:ext uri="{FF2B5EF4-FFF2-40B4-BE49-F238E27FC236}">
                <a16:creationId xmlns:a16="http://schemas.microsoft.com/office/drawing/2014/main" id="{AAE633A9-798B-4CB3-B58F-C7BF4DCE0E18}"/>
              </a:ext>
            </a:extLst>
          </p:cNvPr>
          <p:cNvSpPr/>
          <p:nvPr/>
        </p:nvSpPr>
        <p:spPr bwMode="auto">
          <a:xfrm>
            <a:off x="218940" y="1701000"/>
            <a:ext cx="11277059" cy="72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457200" marL="457200">
              <a:lnSpc>
                <a:spcPct val="150000"/>
              </a:lnSpc>
              <a:spcBef>
                <a:spcPts val="0"/>
              </a:spcBef>
              <a:spcAft>
                <a:spcPts val="0"/>
              </a:spcAft>
              <a:buFont charset="2" panose="05000000000000000000" pitchFamily="2" typeface="Wingdings"/>
              <a:buChar char="l"/>
            </a:pPr>
            <a:r>
              <a:rPr altLang="en-US" dirty="0" lang="ja-JP" sz="2400">
                <a:solidFill>
                  <a:schemeClr val="accent4"/>
                </a:solidFill>
                <a:latin charset="-128" panose="020B0604030504040204" pitchFamily="50" typeface="メイリオ"/>
                <a:ea charset="-128" panose="020B0604030504040204" pitchFamily="50" typeface="メイリオ"/>
              </a:rPr>
              <a:t>「</a:t>
            </a:r>
            <a:r>
              <a:rPr altLang="ja-JP" dirty="0" lang="en-US" sz="2400">
                <a:solidFill>
                  <a:schemeClr val="accent4"/>
                </a:solidFill>
                <a:latin charset="-128" panose="020B0604030504040204" pitchFamily="50" typeface="メイリオ"/>
                <a:ea charset="-128" panose="020B0604030504040204" pitchFamily="50" typeface="メイリオ"/>
              </a:rPr>
              <a:t>3 </a:t>
            </a:r>
            <a:r>
              <a:rPr altLang="en-US" dirty="0" lang="ja-JP" sz="2400">
                <a:solidFill>
                  <a:schemeClr val="accent4"/>
                </a:solidFill>
                <a:latin charset="-128" panose="020B0604030504040204" pitchFamily="50" typeface="メイリオ"/>
                <a:ea charset="-128" panose="020B0604030504040204" pitchFamily="50" typeface="メイリオ"/>
              </a:rPr>
              <a:t>受験上の配慮事項」で，希望する配慮事項を確認。</a:t>
            </a:r>
            <a:endParaRPr altLang="ja-JP" dirty="0" lang="en-US" sz="1600">
              <a:solidFill>
                <a:schemeClr val="accent4"/>
              </a:solidFill>
              <a:latin charset="-128" panose="020B0604030504040204" pitchFamily="50" typeface="メイリオ"/>
              <a:ea charset="-128" panose="020B0604030504040204" pitchFamily="50" typeface="メイリオ"/>
            </a:endParaRPr>
          </a:p>
        </p:txBody>
      </p:sp>
      <p:sp>
        <p:nvSpPr>
          <p:cNvPr id="9" name="正方形/長方形 8">
            <a:extLst>
              <a:ext uri="{FF2B5EF4-FFF2-40B4-BE49-F238E27FC236}">
                <a16:creationId xmlns:a16="http://schemas.microsoft.com/office/drawing/2014/main" id="{1B59C66B-9DD0-4A5D-ACE9-707D4CCD9363}"/>
              </a:ext>
            </a:extLst>
          </p:cNvPr>
          <p:cNvSpPr/>
          <p:nvPr/>
        </p:nvSpPr>
        <p:spPr>
          <a:xfrm>
            <a:off x="192000" y="117000"/>
            <a:ext cx="2952000" cy="584775"/>
          </a:xfrm>
          <a:prstGeom prst="rect">
            <a:avLst/>
          </a:prstGeom>
        </p:spPr>
        <p:txBody>
          <a:bodyPr wrap="square">
            <a:spAutoFit/>
          </a:bodyPr>
          <a:lstStyle/>
          <a:p>
            <a:pPr eaLnBrk="1" hangingPunct="1">
              <a:spcBef>
                <a:spcPts val="2400"/>
              </a:spcBef>
              <a:defRPr/>
            </a:pPr>
            <a:r>
              <a:rPr altLang="ja-JP" b="1" dirty="0" kern="0" lang="en-US" sz="3200">
                <a:latin charset="-128" panose="020B0604030504040204" pitchFamily="50" typeface="メイリオ"/>
                <a:ea charset="-128" panose="020B0604030504040204" pitchFamily="50" typeface="メイリオ"/>
              </a:rPr>
              <a:t>【</a:t>
            </a:r>
            <a:r>
              <a:rPr altLang="ja-JP" dirty="0" lang="en-US" sz="3200">
                <a:latin charset="-128" panose="020B0604030504040204" pitchFamily="50" typeface="メイリオ"/>
                <a:ea charset="-128" panose="020B0604030504040204" pitchFamily="50" typeface="メイリオ"/>
              </a:rPr>
              <a:t>P</a:t>
            </a:r>
            <a:r>
              <a:rPr altLang="ja-JP" dirty="0" kern="0" lang="en-US" sz="3200">
                <a:latin charset="-128" panose="020B0604030504040204" pitchFamily="50" typeface="メイリオ"/>
                <a:ea charset="-128" panose="020B0604030504040204" pitchFamily="50" typeface="メイリオ"/>
              </a:rPr>
              <a:t>10</a:t>
            </a:r>
            <a:r>
              <a:rPr altLang="en-US" dirty="0" kern="0" lang="ja-JP" sz="3200">
                <a:latin charset="-128" panose="020B0604030504040204" pitchFamily="50" typeface="メイリオ"/>
                <a:ea charset="-128" panose="020B0604030504040204" pitchFamily="50" typeface="メイリオ"/>
              </a:rPr>
              <a:t>～</a:t>
            </a:r>
            <a:r>
              <a:rPr altLang="ja-JP" dirty="0" kern="0" lang="en-US" sz="3200">
                <a:latin charset="-128" panose="020B0604030504040204" pitchFamily="50" typeface="メイリオ"/>
                <a:ea charset="-128" panose="020B0604030504040204" pitchFamily="50" typeface="メイリオ"/>
              </a:rPr>
              <a:t>30</a:t>
            </a:r>
            <a:r>
              <a:rPr altLang="ja-JP" b="1" dirty="0" kern="0" lang="en-US" sz="3200">
                <a:latin charset="-128" panose="020B0604030504040204" pitchFamily="50" typeface="メイリオ"/>
                <a:ea charset="-128" panose="020B0604030504040204" pitchFamily="50" typeface="メイリオ"/>
              </a:rPr>
              <a:t>】</a:t>
            </a:r>
          </a:p>
        </p:txBody>
      </p:sp>
      <p:sp>
        <p:nvSpPr>
          <p:cNvPr id="7" name="テキスト ボックス 6">
            <a:extLst>
              <a:ext uri="{FF2B5EF4-FFF2-40B4-BE49-F238E27FC236}">
                <a16:creationId xmlns:a16="http://schemas.microsoft.com/office/drawing/2014/main" id="{6FEDE4BF-D93D-4ADF-9AB9-5282AF25C3A7}"/>
              </a:ext>
            </a:extLst>
          </p:cNvPr>
          <p:cNvSpPr txBox="1"/>
          <p:nvPr/>
        </p:nvSpPr>
        <p:spPr>
          <a:xfrm>
            <a:off x="335999" y="2421000"/>
            <a:ext cx="11520001" cy="711600"/>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36000" wrap="square">
            <a:noAutofit/>
          </a:bodyPr>
          <a:lstStyle/>
          <a:p>
            <a:pPr eaLnBrk="1" hangingPunct="1">
              <a:lnSpc>
                <a:spcPts val="3400"/>
              </a:lnSpc>
              <a:spcBef>
                <a:spcPts val="0"/>
              </a:spcBef>
              <a:spcAft>
                <a:spcPts val="0"/>
              </a:spcAft>
            </a:pPr>
            <a:r>
              <a:rPr altLang="en-US" dirty="0" lang="ja-JP" sz="2400">
                <a:solidFill>
                  <a:schemeClr val="accent4"/>
                </a:solidFill>
                <a:latin charset="-128" panose="020B0604030504040204" pitchFamily="50" typeface="メイリオ"/>
                <a:ea charset="-128" panose="020B0604030504040204" pitchFamily="50" typeface="メイリオ"/>
              </a:rPr>
              <a:t>「</a:t>
            </a:r>
            <a:r>
              <a:rPr altLang="ja-JP" dirty="0" lang="en-US" sz="2400">
                <a:solidFill>
                  <a:schemeClr val="accent4"/>
                </a:solidFill>
                <a:latin charset="-128" panose="020B0604030504040204" pitchFamily="50" typeface="メイリオ"/>
                <a:ea charset="-128" panose="020B0604030504040204" pitchFamily="50" typeface="メイリオ"/>
              </a:rPr>
              <a:t>3-1</a:t>
            </a:r>
            <a:r>
              <a:rPr altLang="en-US" dirty="0" lang="ja-JP" sz="2400">
                <a:solidFill>
                  <a:schemeClr val="accent4"/>
                </a:solidFill>
                <a:latin charset="-128" panose="020B0604030504040204" pitchFamily="50" typeface="メイリオ"/>
                <a:ea charset="-128" panose="020B0604030504040204" pitchFamily="50" typeface="メイリオ"/>
              </a:rPr>
              <a:t>　主な配慮事項」（</a:t>
            </a:r>
            <a:r>
              <a:rPr altLang="ja-JP" dirty="0" lang="en-US" sz="2400">
                <a:solidFill>
                  <a:schemeClr val="accent4"/>
                </a:solidFill>
                <a:latin charset="-128" panose="020B0604030504040204" pitchFamily="50" typeface="メイリオ"/>
                <a:ea charset="-128" panose="020B0604030504040204" pitchFamily="50" typeface="メイリオ"/>
              </a:rPr>
              <a:t>10</a:t>
            </a:r>
            <a:r>
              <a:rPr altLang="en-US" dirty="0" lang="ja-JP" sz="2400">
                <a:solidFill>
                  <a:schemeClr val="accent4"/>
                </a:solidFill>
                <a:latin charset="-128" panose="020B0604030504040204" pitchFamily="50" typeface="メイリオ"/>
                <a:ea charset="-128" panose="020B0604030504040204" pitchFamily="50" typeface="メイリオ"/>
              </a:rPr>
              <a:t> ～</a:t>
            </a:r>
            <a:r>
              <a:rPr altLang="ja-JP" dirty="0" lang="en-US" sz="2400">
                <a:solidFill>
                  <a:schemeClr val="accent4"/>
                </a:solidFill>
                <a:latin charset="-128" panose="020B0604030504040204" pitchFamily="50" typeface="メイリオ"/>
                <a:ea charset="-128" panose="020B0604030504040204" pitchFamily="50" typeface="メイリオ"/>
              </a:rPr>
              <a:t>22</a:t>
            </a:r>
            <a:r>
              <a:rPr altLang="en-US" dirty="0" lang="ja-JP" sz="2000">
                <a:solidFill>
                  <a:schemeClr val="accent4"/>
                </a:solidFill>
                <a:latin charset="-128" panose="020B0604030504040204" pitchFamily="50" typeface="メイリオ"/>
                <a:ea charset="-128" panose="020B0604030504040204" pitchFamily="50" typeface="メイリオ"/>
              </a:rPr>
              <a:t>ページ</a:t>
            </a:r>
            <a:r>
              <a:rPr altLang="en-US" dirty="0" lang="ja-JP" sz="2400">
                <a:solidFill>
                  <a:schemeClr val="accent4"/>
                </a:solidFill>
                <a:latin charset="-128" panose="020B0604030504040204" pitchFamily="50" typeface="メイリオ"/>
                <a:ea charset="-128" panose="020B0604030504040204" pitchFamily="50" typeface="メイリオ"/>
              </a:rPr>
              <a:t>）</a:t>
            </a:r>
            <a:r>
              <a:rPr altLang="en-US" dirty="0" lang="ja-JP" sz="2000">
                <a:solidFill>
                  <a:schemeClr val="accent4"/>
                </a:solidFill>
                <a:latin charset="-128" panose="020B0604030504040204" pitchFamily="50" typeface="メイリオ"/>
                <a:ea charset="-128" panose="020B0604030504040204" pitchFamily="50" typeface="メイリオ"/>
              </a:rPr>
              <a:t>例：</a:t>
            </a:r>
            <a:r>
              <a:rPr altLang="en-US" dirty="0" lang="ja-JP" sz="1800">
                <a:solidFill>
                  <a:schemeClr val="accent4"/>
                </a:solidFill>
                <a:latin charset="-128" panose="020B0604030504040204" pitchFamily="50" typeface="メイリオ"/>
                <a:ea charset="-128" panose="020B0604030504040204" pitchFamily="50" typeface="メイリオ"/>
              </a:rPr>
              <a:t>チェック解答，トイレに近い試験室での受験など</a:t>
            </a:r>
            <a:endParaRPr altLang="ja-JP" dirty="0" lang="en-US" sz="1800">
              <a:solidFill>
                <a:schemeClr val="accent4"/>
              </a:solidFill>
              <a:latin charset="-128" panose="020B0604030504040204" pitchFamily="50" typeface="メイリオ"/>
              <a:ea charset="-128" panose="020B0604030504040204" pitchFamily="50" typeface="メイリオ"/>
            </a:endParaRPr>
          </a:p>
        </p:txBody>
      </p:sp>
      <p:sp>
        <p:nvSpPr>
          <p:cNvPr id="8" name="テキスト ボックス 7">
            <a:extLst>
              <a:ext uri="{FF2B5EF4-FFF2-40B4-BE49-F238E27FC236}">
                <a16:creationId xmlns:a16="http://schemas.microsoft.com/office/drawing/2014/main" id="{0362AEB5-18E3-4310-80A0-5B5A86518961}"/>
              </a:ext>
            </a:extLst>
          </p:cNvPr>
          <p:cNvSpPr txBox="1"/>
          <p:nvPr/>
        </p:nvSpPr>
        <p:spPr>
          <a:xfrm>
            <a:off x="336000" y="3293400"/>
            <a:ext cx="11520000" cy="711600"/>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36000" wrap="square">
            <a:noAutofit/>
          </a:bodyPr>
          <a:lstStyle/>
          <a:p>
            <a:pPr eaLnBrk="1" hangingPunct="1">
              <a:lnSpc>
                <a:spcPts val="3400"/>
              </a:lnSpc>
              <a:spcBef>
                <a:spcPts val="0"/>
              </a:spcBef>
              <a:spcAft>
                <a:spcPts val="0"/>
              </a:spcAft>
            </a:pPr>
            <a:r>
              <a:rPr altLang="en-US" dirty="0" lang="ja-JP" sz="2400">
                <a:solidFill>
                  <a:schemeClr val="accent4"/>
                </a:solidFill>
                <a:latin charset="-128" panose="020B0604030504040204" pitchFamily="50" typeface="メイリオ"/>
                <a:ea charset="-128" panose="020B0604030504040204" pitchFamily="50" typeface="メイリオ"/>
              </a:rPr>
              <a:t>「</a:t>
            </a:r>
            <a:r>
              <a:rPr altLang="ja-JP" dirty="0" lang="en-US" sz="2400">
                <a:solidFill>
                  <a:schemeClr val="accent4"/>
                </a:solidFill>
                <a:latin charset="-128" panose="020B0604030504040204" pitchFamily="50" typeface="メイリオ"/>
                <a:ea charset="-128" panose="020B0604030504040204" pitchFamily="50" typeface="メイリオ"/>
              </a:rPr>
              <a:t>3-2</a:t>
            </a:r>
            <a:r>
              <a:rPr altLang="en-US" dirty="0" lang="ja-JP" sz="2400">
                <a:solidFill>
                  <a:schemeClr val="accent4"/>
                </a:solidFill>
                <a:latin charset="-128" panose="020B0604030504040204" pitchFamily="50" typeface="メイリオ"/>
                <a:ea charset="-128" panose="020B0604030504040204" pitchFamily="50" typeface="メイリオ"/>
              </a:rPr>
              <a:t>　その他の配慮事項」（</a:t>
            </a:r>
            <a:r>
              <a:rPr altLang="ja-JP" dirty="0" lang="en-US" sz="2400">
                <a:solidFill>
                  <a:schemeClr val="accent4"/>
                </a:solidFill>
                <a:latin charset="-128" panose="020B0604030504040204" pitchFamily="50" typeface="メイリオ"/>
                <a:ea charset="-128" panose="020B0604030504040204" pitchFamily="50" typeface="メイリオ"/>
              </a:rPr>
              <a:t>23</a:t>
            </a:r>
            <a:r>
              <a:rPr altLang="en-US" dirty="0" lang="ja-JP" sz="2400">
                <a:solidFill>
                  <a:schemeClr val="accent4"/>
                </a:solidFill>
                <a:latin charset="-128" panose="020B0604030504040204" pitchFamily="50" typeface="メイリオ"/>
                <a:ea charset="-128" panose="020B0604030504040204" pitchFamily="50" typeface="メイリオ"/>
              </a:rPr>
              <a:t>～</a:t>
            </a:r>
            <a:r>
              <a:rPr altLang="ja-JP" dirty="0" lang="en-US" sz="2400">
                <a:solidFill>
                  <a:schemeClr val="accent4"/>
                </a:solidFill>
                <a:latin charset="-128" panose="020B0604030504040204" pitchFamily="50" typeface="メイリオ"/>
                <a:ea charset="-128" panose="020B0604030504040204" pitchFamily="50" typeface="メイリオ"/>
              </a:rPr>
              <a:t>25</a:t>
            </a:r>
            <a:r>
              <a:rPr altLang="en-US" dirty="0" lang="ja-JP" sz="2000">
                <a:solidFill>
                  <a:schemeClr val="accent4"/>
                </a:solidFill>
                <a:latin charset="-128" panose="020B0604030504040204" pitchFamily="50" typeface="メイリオ"/>
                <a:ea charset="-128" panose="020B0604030504040204" pitchFamily="50" typeface="メイリオ"/>
              </a:rPr>
              <a:t>ページ</a:t>
            </a:r>
            <a:r>
              <a:rPr altLang="en-US" dirty="0" lang="ja-JP" sz="2400">
                <a:solidFill>
                  <a:schemeClr val="accent4"/>
                </a:solidFill>
                <a:latin charset="-128" panose="020B0604030504040204" pitchFamily="50" typeface="メイリオ"/>
                <a:ea charset="-128" panose="020B0604030504040204" pitchFamily="50" typeface="メイリオ"/>
              </a:rPr>
              <a:t>）</a:t>
            </a:r>
            <a:r>
              <a:rPr altLang="en-US" dirty="0" lang="ja-JP" sz="2000">
                <a:solidFill>
                  <a:schemeClr val="accent4"/>
                </a:solidFill>
                <a:latin charset="-128" panose="020B0604030504040204" pitchFamily="50" typeface="メイリオ"/>
                <a:ea charset="-128" panose="020B0604030504040204" pitchFamily="50" typeface="メイリオ"/>
              </a:rPr>
              <a:t>例：座席を最後列に指定など</a:t>
            </a:r>
            <a:endParaRPr altLang="ja-JP" dirty="0" lang="en-US" sz="2400">
              <a:solidFill>
                <a:schemeClr val="accent4"/>
              </a:solidFill>
              <a:latin charset="-128" panose="020B0604030504040204" pitchFamily="50" typeface="メイリオ"/>
              <a:ea charset="-128" panose="020B0604030504040204" pitchFamily="50" typeface="メイリオ"/>
            </a:endParaRPr>
          </a:p>
        </p:txBody>
      </p:sp>
      <p:sp>
        <p:nvSpPr>
          <p:cNvPr id="11" name="テキスト ボックス 10">
            <a:extLst>
              <a:ext uri="{FF2B5EF4-FFF2-40B4-BE49-F238E27FC236}">
                <a16:creationId xmlns:a16="http://schemas.microsoft.com/office/drawing/2014/main" id="{1CD5F6EF-A9DC-4DE4-BCDB-742A3D0D495C}"/>
              </a:ext>
            </a:extLst>
          </p:cNvPr>
          <p:cNvSpPr txBox="1"/>
          <p:nvPr/>
        </p:nvSpPr>
        <p:spPr>
          <a:xfrm>
            <a:off x="336000" y="4869000"/>
            <a:ext cx="11520000" cy="720000"/>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36000" wrap="square">
            <a:noAutofit/>
          </a:bodyPr>
          <a:lstStyle/>
          <a:p>
            <a:pPr eaLnBrk="1" hangingPunct="1">
              <a:lnSpc>
                <a:spcPts val="3400"/>
              </a:lnSpc>
              <a:spcBef>
                <a:spcPts val="0"/>
              </a:spcBef>
              <a:spcAft>
                <a:spcPts val="0"/>
              </a:spcAft>
            </a:pPr>
            <a:r>
              <a:rPr altLang="en-US" dirty="0" lang="ja-JP" sz="2400">
                <a:solidFill>
                  <a:schemeClr val="accent4"/>
                </a:solidFill>
                <a:latin charset="-128" panose="020B0604030504040204" pitchFamily="50" typeface="メイリオ"/>
                <a:ea charset="-128" panose="020B0604030504040204" pitchFamily="50" typeface="メイリオ"/>
              </a:rPr>
              <a:t>「</a:t>
            </a:r>
            <a:r>
              <a:rPr altLang="ja-JP" dirty="0" lang="en-US" sz="2400">
                <a:solidFill>
                  <a:schemeClr val="accent4"/>
                </a:solidFill>
                <a:latin charset="-128" panose="020B0604030504040204" pitchFamily="50" typeface="メイリオ"/>
                <a:ea charset="-128" panose="020B0604030504040204" pitchFamily="50" typeface="メイリオ"/>
              </a:rPr>
              <a:t>3-3</a:t>
            </a:r>
            <a:r>
              <a:rPr altLang="en-US" dirty="0" lang="ja-JP" sz="2400">
                <a:solidFill>
                  <a:schemeClr val="accent4"/>
                </a:solidFill>
                <a:latin charset="-128" panose="020B0604030504040204" pitchFamily="50" typeface="メイリオ"/>
                <a:ea charset="-128" panose="020B0604030504040204" pitchFamily="50" typeface="メイリオ"/>
              </a:rPr>
              <a:t>　事前相談が必要な配慮事項」（</a:t>
            </a:r>
            <a:r>
              <a:rPr altLang="ja-JP" dirty="0" lang="en-US" sz="2400">
                <a:solidFill>
                  <a:schemeClr val="accent4"/>
                </a:solidFill>
                <a:latin charset="-128" panose="020B0604030504040204" pitchFamily="50" typeface="メイリオ"/>
                <a:ea charset="-128" panose="020B0604030504040204" pitchFamily="50" typeface="メイリオ"/>
              </a:rPr>
              <a:t>26</a:t>
            </a:r>
            <a:r>
              <a:rPr altLang="en-US" dirty="0" lang="ja-JP" sz="2000">
                <a:solidFill>
                  <a:schemeClr val="accent4"/>
                </a:solidFill>
                <a:latin charset="-128" panose="020B0604030504040204" pitchFamily="50" typeface="メイリオ"/>
                <a:ea charset="-128" panose="020B0604030504040204" pitchFamily="50" typeface="メイリオ"/>
              </a:rPr>
              <a:t>ページ</a:t>
            </a:r>
            <a:r>
              <a:rPr altLang="en-US" dirty="0" lang="ja-JP" sz="2400">
                <a:solidFill>
                  <a:schemeClr val="accent4"/>
                </a:solidFill>
                <a:latin charset="-128" panose="020B0604030504040204" pitchFamily="50" typeface="メイリオ"/>
                <a:ea charset="-128" panose="020B0604030504040204" pitchFamily="50" typeface="メイリオ"/>
              </a:rPr>
              <a:t>）</a:t>
            </a:r>
            <a:r>
              <a:rPr altLang="en-US" dirty="0" lang="ja-JP" sz="2000">
                <a:solidFill>
                  <a:schemeClr val="accent4"/>
                </a:solidFill>
                <a:latin charset="-128" panose="020B0604030504040204" pitchFamily="50" typeface="メイリオ"/>
                <a:ea charset="-128" panose="020B0604030504040204" pitchFamily="50" typeface="メイリオ"/>
              </a:rPr>
              <a:t>例：科目単位の試験時間の延長など</a:t>
            </a:r>
            <a:endParaRPr altLang="ja-JP" dirty="0" lang="en-US" sz="2400">
              <a:solidFill>
                <a:schemeClr val="accent4"/>
              </a:solidFill>
              <a:latin charset="-128" panose="020B0604030504040204" pitchFamily="50" typeface="メイリオ"/>
              <a:ea charset="-128" panose="020B0604030504040204" pitchFamily="50" typeface="メイリオ"/>
            </a:endParaRPr>
          </a:p>
        </p:txBody>
      </p:sp>
      <p:sp>
        <p:nvSpPr>
          <p:cNvPr id="12" name="正方形/長方形 11">
            <a:extLst>
              <a:ext uri="{FF2B5EF4-FFF2-40B4-BE49-F238E27FC236}">
                <a16:creationId xmlns:a16="http://schemas.microsoft.com/office/drawing/2014/main" id="{5D0553AB-F7D4-4D8F-9781-7256D30EDB95}"/>
              </a:ext>
            </a:extLst>
          </p:cNvPr>
          <p:cNvSpPr/>
          <p:nvPr/>
        </p:nvSpPr>
        <p:spPr bwMode="auto">
          <a:xfrm>
            <a:off x="218940" y="4149000"/>
            <a:ext cx="11757059" cy="72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342900" marL="342900">
              <a:lnSpc>
                <a:spcPct val="150000"/>
              </a:lnSpc>
              <a:spcBef>
                <a:spcPts val="0"/>
              </a:spcBef>
              <a:spcAft>
                <a:spcPts val="0"/>
              </a:spcAft>
              <a:buFont charset="2" panose="05000000000000000000" pitchFamily="2" typeface="Wingdings"/>
              <a:buChar char="l"/>
            </a:pPr>
            <a:r>
              <a:rPr altLang="en-US" dirty="0" lang="ja-JP" sz="2400">
                <a:solidFill>
                  <a:schemeClr val="accent4"/>
                </a:solidFill>
                <a:latin charset="-128" panose="020B0604030504040204" pitchFamily="50" typeface="メイリオ"/>
                <a:ea charset="-128" panose="020B0604030504040204" pitchFamily="50" typeface="メイリオ"/>
              </a:rPr>
              <a:t>　上記に記載されていない配慮事項を希望する場合，申請を行う前に要相談。</a:t>
            </a:r>
            <a:endParaRPr altLang="ja-JP" dirty="0" lang="en-US" sz="1600">
              <a:solidFill>
                <a:schemeClr val="accent4"/>
              </a:solidFill>
              <a:latin charset="-128" panose="020B0604030504040204" pitchFamily="50" typeface="メイリオ"/>
              <a:ea charset="-128" panose="020B0604030504040204" pitchFamily="50" typeface="メイリオ"/>
            </a:endParaRPr>
          </a:p>
        </p:txBody>
      </p:sp>
      <p:sp>
        <p:nvSpPr>
          <p:cNvPr id="3" name="テキスト ボックス 2">
            <a:extLst>
              <a:ext uri="{FF2B5EF4-FFF2-40B4-BE49-F238E27FC236}">
                <a16:creationId xmlns:a16="http://schemas.microsoft.com/office/drawing/2014/main" id="{0AC349DA-BA8C-48A7-B128-31853952F7AB}"/>
              </a:ext>
            </a:extLst>
          </p:cNvPr>
          <p:cNvSpPr txBox="1"/>
          <p:nvPr/>
        </p:nvSpPr>
        <p:spPr>
          <a:xfrm>
            <a:off x="218940" y="1026463"/>
            <a:ext cx="11637060" cy="637849"/>
          </a:xfrm>
          <a:prstGeom prst="rect">
            <a:avLst/>
          </a:prstGeom>
          <a:solidFill>
            <a:srgbClr val="FFC000"/>
          </a:solidFill>
          <a:ln>
            <a:solidFill>
              <a:srgbClr val="FFC000"/>
            </a:solidFill>
          </a:ln>
        </p:spPr>
        <p:txBody>
          <a:bodyPr anchor="ctr" bIns="36000" rtlCol="0" tIns="108000" wrap="square">
            <a:spAutoFit/>
          </a:bodyPr>
          <a:lstStyle/>
          <a:p>
            <a:r>
              <a:rPr altLang="en-US" b="1" dirty="0" lang="ja-JP" sz="3200">
                <a:latin charset="-128" panose="020B0604030504040204" pitchFamily="50" typeface="メイリオ"/>
                <a:ea charset="-128" panose="020B0604030504040204" pitchFamily="50" typeface="メイリオ"/>
              </a:rPr>
              <a:t>４　受験上の配慮事項について</a:t>
            </a:r>
            <a:endParaRPr altLang="en-US" dirty="0" kumimoji="1" lang="ja-JP" sz="3200"/>
          </a:p>
        </p:txBody>
      </p:sp>
    </p:spTree>
    <p:extLst>
      <p:ext uri="{BB962C8B-B14F-4D97-AF65-F5344CB8AC3E}">
        <p14:creationId xmlns:p14="http://schemas.microsoft.com/office/powerpoint/2010/main" val="2882883249"/>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48301DA-BEF1-4CDB-A8FD-4AE2A3BE62A8}"/>
              </a:ext>
            </a:extLst>
          </p:cNvPr>
          <p:cNvSpPr>
            <a:spLocks noGrp="1"/>
          </p:cNvSpPr>
          <p:nvPr>
            <p:ph idx="12" sz="quarter" type="sldNum"/>
          </p:nvPr>
        </p:nvSpPr>
        <p:spPr/>
        <p:txBody>
          <a:bodyPr/>
          <a:lstStyle/>
          <a:p>
            <a:pPr>
              <a:defRPr/>
            </a:pPr>
            <a:fld id="{5D0C3138-1DF5-4EE7-9BC8-8086AF259160}" type="slidenum">
              <a:rPr altLang="ja-JP" lang="en-US" smtClean="0"/>
              <a:pPr>
                <a:defRPr/>
              </a:pPr>
              <a:t>7</a:t>
            </a:fld>
            <a:endParaRPr altLang="ja-JP" dirty="0" lang="en-US"/>
          </a:p>
        </p:txBody>
      </p:sp>
      <p:sp>
        <p:nvSpPr>
          <p:cNvPr id="4" name="テキスト ボックス 3">
            <a:extLst>
              <a:ext uri="{FF2B5EF4-FFF2-40B4-BE49-F238E27FC236}">
                <a16:creationId xmlns:a16="http://schemas.microsoft.com/office/drawing/2014/main" id="{B104EE49-B306-4FE9-B75F-4375C489FC81}"/>
              </a:ext>
            </a:extLst>
          </p:cNvPr>
          <p:cNvSpPr txBox="1"/>
          <p:nvPr/>
        </p:nvSpPr>
        <p:spPr>
          <a:xfrm>
            <a:off x="480000" y="2349000"/>
            <a:ext cx="11052000" cy="3960000"/>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lIns="180000" rIns="108000" rtlCol="0" tIns="72000" wrap="square">
            <a:noAutofit/>
          </a:bodyPr>
          <a:lstStyle/>
          <a:p>
            <a:pPr algn="just" eaLnBrk="1" hangingPunct="1">
              <a:lnSpc>
                <a:spcPts val="3000"/>
              </a:lnSpc>
              <a:spcBef>
                <a:spcPts val="0"/>
              </a:spcBef>
              <a:spcAft>
                <a:spcPts val="500"/>
              </a:spcAft>
            </a:pPr>
            <a:r>
              <a:rPr altLang="en-US" dirty="0" lang="ja-JP" sz="2000">
                <a:solidFill>
                  <a:schemeClr val="accent4"/>
                </a:solidFill>
                <a:latin charset="-128" panose="020B0604030504040204" pitchFamily="50" typeface="メイリオ"/>
                <a:ea charset="-128" panose="020B0604030504040204" pitchFamily="50" typeface="メイリオ"/>
              </a:rPr>
              <a:t>・</a:t>
            </a:r>
            <a:r>
              <a:rPr altLang="ja-JP" dirty="0" lang="en-US" sz="2000">
                <a:solidFill>
                  <a:schemeClr val="accent4"/>
                </a:solidFill>
                <a:latin charset="-128" panose="020B0604030504040204" pitchFamily="50" typeface="メイリオ"/>
                <a:ea charset="-128" panose="020B0604030504040204" pitchFamily="50" typeface="メイリオ"/>
              </a:rPr>
              <a:t>3-1-1</a:t>
            </a:r>
            <a:r>
              <a:rPr altLang="en-US" dirty="0" lang="ja-JP" sz="2000">
                <a:solidFill>
                  <a:schemeClr val="accent4"/>
                </a:solidFill>
                <a:latin charset="-128" panose="020B0604030504040204" pitchFamily="50" typeface="メイリオ"/>
                <a:ea charset="-128" panose="020B0604030504040204" pitchFamily="50" typeface="メイリオ"/>
              </a:rPr>
              <a:t>　「問題冊子に関する配慮」</a:t>
            </a:r>
            <a:endParaRPr altLang="ja-JP" dirty="0" lang="en-US" sz="2000">
              <a:solidFill>
                <a:schemeClr val="accent4"/>
              </a:solidFill>
              <a:latin charset="-128" panose="020B0604030504040204" pitchFamily="50" typeface="メイリオ"/>
              <a:ea charset="-128" panose="020B0604030504040204" pitchFamily="50" typeface="メイリオ"/>
            </a:endParaRPr>
          </a:p>
          <a:p>
            <a:pPr algn="just" eaLnBrk="1" hangingPunct="1">
              <a:lnSpc>
                <a:spcPts val="3000"/>
              </a:lnSpc>
              <a:spcBef>
                <a:spcPts val="0"/>
              </a:spcBef>
              <a:spcAft>
                <a:spcPts val="500"/>
              </a:spcAft>
            </a:pPr>
            <a:r>
              <a:rPr altLang="en-US" dirty="0" lang="ja-JP" sz="2000">
                <a:solidFill>
                  <a:schemeClr val="accent4"/>
                </a:solidFill>
                <a:latin charset="-128" panose="020B0604030504040204" pitchFamily="50" typeface="メイリオ"/>
                <a:ea charset="-128" panose="020B0604030504040204" pitchFamily="50" typeface="メイリオ"/>
              </a:rPr>
              <a:t>　  </a:t>
            </a:r>
            <a:r>
              <a:rPr altLang="en-US" dirty="0" lang="ja-JP" sz="1800">
                <a:solidFill>
                  <a:schemeClr val="accent4"/>
                </a:solidFill>
                <a:latin charset="-128" panose="020B0604030504040204" pitchFamily="50" typeface="メイリオ"/>
                <a:ea charset="-128" panose="020B0604030504040204" pitchFamily="50" typeface="メイリオ"/>
              </a:rPr>
              <a:t>→ 「拡大文字問題冊子の配付」については</a:t>
            </a:r>
            <a:r>
              <a:rPr altLang="ja-JP" dirty="0" lang="en-US" sz="1800">
                <a:solidFill>
                  <a:schemeClr val="accent4"/>
                </a:solidFill>
                <a:latin charset="-128" panose="020B0604030504040204" pitchFamily="50" typeface="メイリオ"/>
                <a:ea charset="-128" panose="020B0604030504040204" pitchFamily="50" typeface="メイリオ"/>
              </a:rPr>
              <a:t>【</a:t>
            </a:r>
            <a:r>
              <a:rPr altLang="en-US" dirty="0" lang="ja-JP" sz="1800">
                <a:solidFill>
                  <a:schemeClr val="accent4"/>
                </a:solidFill>
                <a:latin charset="-128" panose="020B0604030504040204" pitchFamily="50" typeface="メイリオ"/>
                <a:ea charset="-128" panose="020B0604030504040204" pitchFamily="50" typeface="メイリオ"/>
              </a:rPr>
              <a:t>スライド</a:t>
            </a:r>
            <a:r>
              <a:rPr altLang="ja-JP" dirty="0" lang="en-US" sz="1800">
                <a:solidFill>
                  <a:schemeClr val="accent4"/>
                </a:solidFill>
                <a:latin charset="-128" panose="020B0604030504040204" pitchFamily="50" typeface="メイリオ"/>
                <a:ea charset="-128" panose="020B0604030504040204" pitchFamily="50" typeface="メイリオ"/>
              </a:rPr>
              <a:t>8】</a:t>
            </a:r>
            <a:r>
              <a:rPr altLang="en-US" dirty="0" lang="ja-JP" sz="1800">
                <a:solidFill>
                  <a:schemeClr val="accent4"/>
                </a:solidFill>
                <a:latin charset="-128" panose="020B0604030504040204" pitchFamily="50" typeface="メイリオ"/>
                <a:ea charset="-128" panose="020B0604030504040204" pitchFamily="50" typeface="メイリオ"/>
              </a:rPr>
              <a:t>参照</a:t>
            </a:r>
            <a:endParaRPr altLang="ja-JP" dirty="0" lang="en-US" sz="1800">
              <a:solidFill>
                <a:schemeClr val="accent4"/>
              </a:solidFill>
              <a:latin charset="-128" panose="020B0604030504040204" pitchFamily="50" typeface="メイリオ"/>
              <a:ea charset="-128" panose="020B0604030504040204" pitchFamily="50" typeface="メイリオ"/>
            </a:endParaRPr>
          </a:p>
          <a:p>
            <a:pPr algn="just" eaLnBrk="1" hangingPunct="1">
              <a:lnSpc>
                <a:spcPts val="3000"/>
              </a:lnSpc>
              <a:spcBef>
                <a:spcPts val="0"/>
              </a:spcBef>
              <a:spcAft>
                <a:spcPts val="500"/>
              </a:spcAft>
            </a:pPr>
            <a:r>
              <a:rPr altLang="en-US" dirty="0" lang="ja-JP" sz="2000">
                <a:solidFill>
                  <a:schemeClr val="accent4"/>
                </a:solidFill>
                <a:latin charset="-128" panose="020B0604030504040204" pitchFamily="50" typeface="メイリオ"/>
                <a:ea charset="-128" panose="020B0604030504040204" pitchFamily="50" typeface="メイリオ"/>
              </a:rPr>
              <a:t>・</a:t>
            </a:r>
            <a:r>
              <a:rPr altLang="ja-JP" dirty="0" lang="en-US" sz="2000">
                <a:solidFill>
                  <a:schemeClr val="accent4"/>
                </a:solidFill>
                <a:latin charset="-128" panose="020B0604030504040204" pitchFamily="50" typeface="メイリオ"/>
                <a:ea charset="-128" panose="020B0604030504040204" pitchFamily="50" typeface="メイリオ"/>
              </a:rPr>
              <a:t>3-1-2</a:t>
            </a:r>
            <a:r>
              <a:rPr altLang="en-US" dirty="0" lang="ja-JP" sz="2000">
                <a:solidFill>
                  <a:schemeClr val="accent4"/>
                </a:solidFill>
                <a:latin charset="-128" panose="020B0604030504040204" pitchFamily="50" typeface="メイリオ"/>
                <a:ea charset="-128" panose="020B0604030504040204" pitchFamily="50" typeface="メイリオ"/>
              </a:rPr>
              <a:t>　「解答方法や試験時間に関する配慮」</a:t>
            </a:r>
            <a:endParaRPr altLang="ja-JP" dirty="0" lang="en-US" sz="2000">
              <a:solidFill>
                <a:schemeClr val="accent4"/>
              </a:solidFill>
              <a:latin charset="-128" panose="020B0604030504040204" pitchFamily="50" typeface="メイリオ"/>
              <a:ea charset="-128" panose="020B0604030504040204" pitchFamily="50" typeface="メイリオ"/>
            </a:endParaRPr>
          </a:p>
          <a:p>
            <a:pPr algn="just" eaLnBrk="1" hangingPunct="1">
              <a:lnSpc>
                <a:spcPts val="3000"/>
              </a:lnSpc>
              <a:spcBef>
                <a:spcPts val="0"/>
              </a:spcBef>
              <a:spcAft>
                <a:spcPts val="500"/>
              </a:spcAft>
            </a:pPr>
            <a:r>
              <a:rPr altLang="en-US" dirty="0" lang="ja-JP" sz="2400">
                <a:solidFill>
                  <a:schemeClr val="accent4"/>
                </a:solidFill>
                <a:latin charset="-128" panose="020B0604030504040204" pitchFamily="50" typeface="メイリオ"/>
                <a:ea charset="-128" panose="020B0604030504040204" pitchFamily="50" typeface="メイリオ"/>
              </a:rPr>
              <a:t>　 </a:t>
            </a:r>
            <a:r>
              <a:rPr altLang="en-US" dirty="0" lang="ja-JP" sz="2000">
                <a:solidFill>
                  <a:schemeClr val="accent4"/>
                </a:solidFill>
                <a:latin charset="-128" panose="020B0604030504040204" pitchFamily="50" typeface="メイリオ"/>
                <a:ea charset="-128" panose="020B0604030504040204" pitchFamily="50" typeface="メイリオ"/>
              </a:rPr>
              <a:t>→ </a:t>
            </a:r>
            <a:r>
              <a:rPr altLang="en-US" dirty="0" lang="ja-JP" sz="1800">
                <a:solidFill>
                  <a:schemeClr val="accent4"/>
                </a:solidFill>
                <a:latin charset="-128" panose="020B0604030504040204" pitchFamily="50" typeface="メイリオ"/>
                <a:ea charset="-128" panose="020B0604030504040204" pitchFamily="50" typeface="メイリオ"/>
              </a:rPr>
              <a:t>「文字解答」「チェック解答」については</a:t>
            </a:r>
            <a:r>
              <a:rPr altLang="ja-JP" dirty="0" lang="en-US" sz="1800">
                <a:solidFill>
                  <a:schemeClr val="accent4"/>
                </a:solidFill>
                <a:latin charset="-128" panose="020B0604030504040204" pitchFamily="50" typeface="メイリオ"/>
                <a:ea charset="-128" panose="020B0604030504040204" pitchFamily="50" typeface="メイリオ"/>
              </a:rPr>
              <a:t>【</a:t>
            </a:r>
            <a:r>
              <a:rPr altLang="en-US" dirty="0" lang="ja-JP" sz="1800">
                <a:solidFill>
                  <a:schemeClr val="accent4"/>
                </a:solidFill>
                <a:latin charset="-128" panose="020B0604030504040204" pitchFamily="50" typeface="メイリオ"/>
                <a:ea charset="-128" panose="020B0604030504040204" pitchFamily="50" typeface="メイリオ"/>
              </a:rPr>
              <a:t>スライド</a:t>
            </a:r>
            <a:r>
              <a:rPr altLang="ja-JP" dirty="0" lang="en-US" sz="1800">
                <a:solidFill>
                  <a:schemeClr val="accent4"/>
                </a:solidFill>
                <a:latin charset="-128" panose="020B0604030504040204" pitchFamily="50" typeface="メイリオ"/>
                <a:ea charset="-128" panose="020B0604030504040204" pitchFamily="50" typeface="メイリオ"/>
              </a:rPr>
              <a:t>9】</a:t>
            </a:r>
            <a:r>
              <a:rPr altLang="en-US" dirty="0" lang="ja-JP" sz="1800">
                <a:solidFill>
                  <a:schemeClr val="accent4"/>
                </a:solidFill>
                <a:latin charset="-128" panose="020B0604030504040204" pitchFamily="50" typeface="メイリオ"/>
                <a:ea charset="-128" panose="020B0604030504040204" pitchFamily="50" typeface="メイリオ"/>
              </a:rPr>
              <a:t>参照</a:t>
            </a:r>
            <a:endParaRPr altLang="ja-JP" dirty="0" lang="en-US" sz="1800">
              <a:solidFill>
                <a:schemeClr val="accent4"/>
              </a:solidFill>
              <a:latin charset="-128" panose="020B0604030504040204" pitchFamily="50" typeface="メイリオ"/>
              <a:ea charset="-128" panose="020B0604030504040204" pitchFamily="50" typeface="メイリオ"/>
            </a:endParaRPr>
          </a:p>
          <a:p>
            <a:pPr algn="just" eaLnBrk="1" hangingPunct="1">
              <a:lnSpc>
                <a:spcPts val="3000"/>
              </a:lnSpc>
              <a:spcBef>
                <a:spcPts val="0"/>
              </a:spcBef>
              <a:spcAft>
                <a:spcPts val="500"/>
              </a:spcAft>
            </a:pPr>
            <a:r>
              <a:rPr altLang="en-US" dirty="0" lang="ja-JP" sz="1800">
                <a:solidFill>
                  <a:schemeClr val="accent4"/>
                </a:solidFill>
                <a:latin charset="-128" panose="020B0604030504040204" pitchFamily="50" typeface="メイリオ"/>
                <a:ea charset="-128" panose="020B0604030504040204" pitchFamily="50" typeface="メイリオ"/>
              </a:rPr>
              <a:t>　  →リスニングにおける試験時間延長の実施方式については</a:t>
            </a:r>
            <a:r>
              <a:rPr altLang="ja-JP" dirty="0" lang="en-US" sz="1800">
                <a:solidFill>
                  <a:schemeClr val="accent4"/>
                </a:solidFill>
                <a:latin charset="-128" panose="020B0604030504040204" pitchFamily="50" typeface="メイリオ"/>
                <a:ea charset="-128" panose="020B0604030504040204" pitchFamily="50" typeface="メイリオ"/>
              </a:rPr>
              <a:t>【</a:t>
            </a:r>
            <a:r>
              <a:rPr altLang="en-US" dirty="0" lang="ja-JP" sz="1800">
                <a:solidFill>
                  <a:schemeClr val="accent4"/>
                </a:solidFill>
                <a:latin charset="-128" panose="020B0604030504040204" pitchFamily="50" typeface="メイリオ"/>
                <a:ea charset="-128" panose="020B0604030504040204" pitchFamily="50" typeface="メイリオ"/>
              </a:rPr>
              <a:t>スライド１０</a:t>
            </a:r>
            <a:r>
              <a:rPr altLang="ja-JP" dirty="0" lang="en-US" sz="1800">
                <a:solidFill>
                  <a:schemeClr val="accent4"/>
                </a:solidFill>
                <a:latin charset="-128" panose="020B0604030504040204" pitchFamily="50" typeface="メイリオ"/>
                <a:ea charset="-128" panose="020B0604030504040204" pitchFamily="50" typeface="メイリオ"/>
              </a:rPr>
              <a:t>】</a:t>
            </a:r>
            <a:r>
              <a:rPr altLang="en-US" dirty="0" lang="ja-JP" sz="1800">
                <a:solidFill>
                  <a:schemeClr val="accent4"/>
                </a:solidFill>
                <a:latin charset="-128" panose="020B0604030504040204" pitchFamily="50" typeface="メイリオ"/>
                <a:ea charset="-128" panose="020B0604030504040204" pitchFamily="50" typeface="メイリオ"/>
              </a:rPr>
              <a:t>参照</a:t>
            </a:r>
            <a:endParaRPr altLang="ja-JP" dirty="0" lang="en-US" sz="1800">
              <a:solidFill>
                <a:schemeClr val="accent4"/>
              </a:solidFill>
              <a:latin charset="-128" panose="020B0604030504040204" pitchFamily="50" typeface="メイリオ"/>
              <a:ea charset="-128" panose="020B0604030504040204" pitchFamily="50" typeface="メイリオ"/>
            </a:endParaRPr>
          </a:p>
          <a:p>
            <a:pPr algn="just" eaLnBrk="1" hangingPunct="1">
              <a:lnSpc>
                <a:spcPts val="3000"/>
              </a:lnSpc>
              <a:spcBef>
                <a:spcPts val="0"/>
              </a:spcBef>
              <a:spcAft>
                <a:spcPts val="500"/>
              </a:spcAft>
            </a:pPr>
            <a:r>
              <a:rPr altLang="en-US" dirty="0" lang="ja-JP" sz="2000">
                <a:solidFill>
                  <a:schemeClr val="accent4"/>
                </a:solidFill>
                <a:latin charset="-128" panose="020B0604030504040204" pitchFamily="50" typeface="メイリオ"/>
                <a:ea charset="-128" panose="020B0604030504040204" pitchFamily="50" typeface="メイリオ"/>
              </a:rPr>
              <a:t>・</a:t>
            </a:r>
            <a:r>
              <a:rPr altLang="ja-JP" dirty="0" lang="en-US" sz="2000">
                <a:solidFill>
                  <a:schemeClr val="accent4"/>
                </a:solidFill>
                <a:latin charset="-128" panose="020B0604030504040204" pitchFamily="50" typeface="メイリオ"/>
                <a:ea charset="-128" panose="020B0604030504040204" pitchFamily="50" typeface="メイリオ"/>
              </a:rPr>
              <a:t>3-1-3</a:t>
            </a:r>
            <a:r>
              <a:rPr altLang="en-US" dirty="0" lang="ja-JP" sz="2000">
                <a:solidFill>
                  <a:schemeClr val="accent4"/>
                </a:solidFill>
                <a:latin charset="-128" panose="020B0604030504040204" pitchFamily="50" typeface="メイリオ"/>
                <a:ea charset="-128" panose="020B0604030504040204" pitchFamily="50" typeface="メイリオ"/>
              </a:rPr>
              <a:t>　「リスニングに関する配慮」</a:t>
            </a:r>
            <a:endParaRPr altLang="ja-JP" dirty="0" lang="en-US" sz="2000">
              <a:solidFill>
                <a:schemeClr val="accent4"/>
              </a:solidFill>
              <a:latin charset="-128" panose="020B0604030504040204" pitchFamily="50" typeface="メイリオ"/>
              <a:ea charset="-128" panose="020B0604030504040204" pitchFamily="50" typeface="メイリオ"/>
            </a:endParaRPr>
          </a:p>
          <a:p>
            <a:pPr algn="just" eaLnBrk="1" hangingPunct="1">
              <a:lnSpc>
                <a:spcPts val="3000"/>
              </a:lnSpc>
              <a:spcBef>
                <a:spcPts val="0"/>
              </a:spcBef>
              <a:spcAft>
                <a:spcPts val="500"/>
              </a:spcAft>
            </a:pPr>
            <a:r>
              <a:rPr altLang="en-US" dirty="0" lang="ja-JP" sz="2000">
                <a:solidFill>
                  <a:schemeClr val="accent4"/>
                </a:solidFill>
                <a:latin charset="-128" panose="020B0604030504040204" pitchFamily="50" typeface="メイリオ"/>
                <a:ea charset="-128" panose="020B0604030504040204" pitchFamily="50" typeface="メイリオ"/>
              </a:rPr>
              <a:t>・</a:t>
            </a:r>
            <a:r>
              <a:rPr altLang="ja-JP" dirty="0" lang="en-US" sz="2000">
                <a:solidFill>
                  <a:schemeClr val="accent4"/>
                </a:solidFill>
                <a:latin charset="-128" panose="020B0604030504040204" pitchFamily="50" typeface="メイリオ"/>
                <a:ea charset="-128" panose="020B0604030504040204" pitchFamily="50" typeface="メイリオ"/>
              </a:rPr>
              <a:t>3-1-4</a:t>
            </a:r>
            <a:r>
              <a:rPr altLang="en-US" dirty="0" lang="ja-JP" sz="2000">
                <a:solidFill>
                  <a:schemeClr val="accent4"/>
                </a:solidFill>
                <a:latin charset="-128" panose="020B0604030504040204" pitchFamily="50" typeface="メイリオ"/>
                <a:ea charset="-128" panose="020B0604030504040204" pitchFamily="50" typeface="メイリオ"/>
              </a:rPr>
              <a:t>　「試験室や座席に関する配慮」</a:t>
            </a:r>
            <a:endParaRPr altLang="ja-JP" dirty="0" lang="en-US" sz="2000">
              <a:solidFill>
                <a:schemeClr val="accent4"/>
              </a:solidFill>
              <a:latin charset="-128" panose="020B0604030504040204" pitchFamily="50" typeface="メイリオ"/>
              <a:ea charset="-128" panose="020B0604030504040204" pitchFamily="50" typeface="メイリオ"/>
            </a:endParaRPr>
          </a:p>
          <a:p>
            <a:pPr algn="just" eaLnBrk="1" hangingPunct="1">
              <a:lnSpc>
                <a:spcPts val="3000"/>
              </a:lnSpc>
              <a:spcBef>
                <a:spcPts val="0"/>
              </a:spcBef>
              <a:spcAft>
                <a:spcPts val="500"/>
              </a:spcAft>
            </a:pPr>
            <a:r>
              <a:rPr altLang="en-US" dirty="0" lang="ja-JP" sz="2000">
                <a:solidFill>
                  <a:schemeClr val="accent4"/>
                </a:solidFill>
                <a:latin charset="-128" panose="020B0604030504040204" pitchFamily="50" typeface="メイリオ"/>
                <a:ea charset="-128" panose="020B0604030504040204" pitchFamily="50" typeface="メイリオ"/>
              </a:rPr>
              <a:t>・</a:t>
            </a:r>
            <a:r>
              <a:rPr altLang="ja-JP" dirty="0" lang="en-US" sz="2000">
                <a:solidFill>
                  <a:schemeClr val="accent4"/>
                </a:solidFill>
                <a:latin charset="-128" panose="020B0604030504040204" pitchFamily="50" typeface="メイリオ"/>
                <a:ea charset="-128" panose="020B0604030504040204" pitchFamily="50" typeface="メイリオ"/>
              </a:rPr>
              <a:t>3-1-5</a:t>
            </a:r>
            <a:r>
              <a:rPr altLang="en-US" dirty="0" lang="ja-JP" sz="2000">
                <a:solidFill>
                  <a:schemeClr val="accent4"/>
                </a:solidFill>
                <a:latin charset="-128" panose="020B0604030504040204" pitchFamily="50" typeface="メイリオ"/>
                <a:ea charset="-128" panose="020B0604030504040204" pitchFamily="50" typeface="メイリオ"/>
              </a:rPr>
              <a:t>　「持参して使用するものに関する配慮」</a:t>
            </a:r>
            <a:endParaRPr altLang="ja-JP" dirty="0" lang="en-US" sz="2000">
              <a:solidFill>
                <a:schemeClr val="accent4"/>
              </a:solidFill>
              <a:latin charset="-128" panose="020B0604030504040204" pitchFamily="50" typeface="メイリオ"/>
              <a:ea charset="-128" panose="020B0604030504040204" pitchFamily="50" typeface="メイリオ"/>
            </a:endParaRPr>
          </a:p>
          <a:p>
            <a:pPr algn="just" eaLnBrk="1" hangingPunct="1">
              <a:lnSpc>
                <a:spcPts val="3000"/>
              </a:lnSpc>
              <a:spcBef>
                <a:spcPts val="0"/>
              </a:spcBef>
              <a:spcAft>
                <a:spcPts val="500"/>
              </a:spcAft>
            </a:pPr>
            <a:r>
              <a:rPr altLang="en-US" dirty="0" lang="ja-JP" sz="2000">
                <a:solidFill>
                  <a:schemeClr val="accent4"/>
                </a:solidFill>
                <a:latin charset="-128" panose="020B0604030504040204" pitchFamily="50" typeface="メイリオ"/>
                <a:ea charset="-128" panose="020B0604030504040204" pitchFamily="50" typeface="メイリオ"/>
              </a:rPr>
              <a:t>・</a:t>
            </a:r>
            <a:r>
              <a:rPr altLang="ja-JP" dirty="0" lang="en-US" sz="2000">
                <a:solidFill>
                  <a:schemeClr val="accent4"/>
                </a:solidFill>
                <a:latin charset="-128" panose="020B0604030504040204" pitchFamily="50" typeface="メイリオ"/>
                <a:ea charset="-128" panose="020B0604030504040204" pitchFamily="50" typeface="メイリオ"/>
              </a:rPr>
              <a:t>3-1-6</a:t>
            </a:r>
            <a:r>
              <a:rPr altLang="en-US" dirty="0" lang="ja-JP" sz="2000">
                <a:solidFill>
                  <a:schemeClr val="accent4"/>
                </a:solidFill>
                <a:latin charset="-128" panose="020B0604030504040204" pitchFamily="50" typeface="メイリオ"/>
                <a:ea charset="-128" panose="020B0604030504040204" pitchFamily="50" typeface="メイリオ"/>
              </a:rPr>
              <a:t>　「試験場側での対応に関する配慮」</a:t>
            </a:r>
            <a:endParaRPr altLang="ja-JP" dirty="0" lang="en-US" sz="2000">
              <a:solidFill>
                <a:schemeClr val="accent4"/>
              </a:solidFill>
              <a:latin charset="-128" panose="020B0604030504040204" pitchFamily="50" typeface="メイリオ"/>
              <a:ea charset="-128" panose="020B0604030504040204" pitchFamily="50" typeface="メイリオ"/>
            </a:endParaRPr>
          </a:p>
        </p:txBody>
      </p:sp>
      <p:sp>
        <p:nvSpPr>
          <p:cNvPr id="5" name="正方形/長方形 4">
            <a:extLst>
              <a:ext uri="{FF2B5EF4-FFF2-40B4-BE49-F238E27FC236}">
                <a16:creationId xmlns:a16="http://schemas.microsoft.com/office/drawing/2014/main" id="{AE230D26-DB11-4514-A555-23FDC1DC1793}"/>
              </a:ext>
            </a:extLst>
          </p:cNvPr>
          <p:cNvSpPr/>
          <p:nvPr/>
        </p:nvSpPr>
        <p:spPr>
          <a:xfrm>
            <a:off x="192000" y="117000"/>
            <a:ext cx="3096000" cy="584775"/>
          </a:xfrm>
          <a:prstGeom prst="rect">
            <a:avLst/>
          </a:prstGeom>
        </p:spPr>
        <p:txBody>
          <a:bodyPr wrap="square">
            <a:spAutoFit/>
          </a:bodyPr>
          <a:lstStyle/>
          <a:p>
            <a:pPr eaLnBrk="1" hangingPunct="1">
              <a:spcBef>
                <a:spcPts val="2400"/>
              </a:spcBef>
              <a:defRPr/>
            </a:pPr>
            <a:r>
              <a:rPr altLang="ja-JP" b="1" dirty="0" kern="0" lang="en-US" sz="3200">
                <a:latin charset="-128" panose="020B0604030504040204" pitchFamily="50" typeface="メイリオ"/>
                <a:ea charset="-128" panose="020B0604030504040204" pitchFamily="50" typeface="メイリオ"/>
              </a:rPr>
              <a:t>【</a:t>
            </a:r>
            <a:r>
              <a:rPr altLang="ja-JP" dirty="0" lang="en-US" sz="3200">
                <a:latin charset="-128" panose="020B0604030504040204" pitchFamily="50" typeface="メイリオ"/>
                <a:ea charset="-128" panose="020B0604030504040204" pitchFamily="50" typeface="メイリオ"/>
              </a:rPr>
              <a:t>P</a:t>
            </a:r>
            <a:r>
              <a:rPr altLang="ja-JP" dirty="0" kern="0" lang="en-US" sz="3200">
                <a:latin charset="-128" panose="020B0604030504040204" pitchFamily="50" typeface="メイリオ"/>
                <a:ea charset="-128" panose="020B0604030504040204" pitchFamily="50" typeface="メイリオ"/>
              </a:rPr>
              <a:t>10</a:t>
            </a:r>
            <a:r>
              <a:rPr altLang="en-US" dirty="0" kern="0" lang="ja-JP" sz="3200">
                <a:latin charset="-128" panose="020B0604030504040204" pitchFamily="50" typeface="メイリオ"/>
                <a:ea charset="-128" panose="020B0604030504040204" pitchFamily="50" typeface="メイリオ"/>
              </a:rPr>
              <a:t>～</a:t>
            </a:r>
            <a:r>
              <a:rPr altLang="ja-JP" dirty="0" kern="0" lang="en-US" sz="3200">
                <a:latin charset="-128" panose="020B0604030504040204" pitchFamily="50" typeface="メイリオ"/>
                <a:ea charset="-128" panose="020B0604030504040204" pitchFamily="50" typeface="メイリオ"/>
              </a:rPr>
              <a:t>22</a:t>
            </a:r>
            <a:r>
              <a:rPr altLang="ja-JP" b="1" dirty="0" kern="0" lang="en-US" sz="3200">
                <a:latin charset="-128" panose="020B0604030504040204" pitchFamily="50" typeface="メイリオ"/>
                <a:ea charset="-128" panose="020B0604030504040204" pitchFamily="50" typeface="メイリオ"/>
              </a:rPr>
              <a:t>】</a:t>
            </a:r>
          </a:p>
        </p:txBody>
      </p:sp>
      <p:sp>
        <p:nvSpPr>
          <p:cNvPr id="7" name="正方形/長方形 6">
            <a:extLst>
              <a:ext uri="{FF2B5EF4-FFF2-40B4-BE49-F238E27FC236}">
                <a16:creationId xmlns:a16="http://schemas.microsoft.com/office/drawing/2014/main" id="{2E3C317C-9E83-4B60-B670-F5316F63C24E}"/>
              </a:ext>
            </a:extLst>
          </p:cNvPr>
          <p:cNvSpPr/>
          <p:nvPr/>
        </p:nvSpPr>
        <p:spPr bwMode="auto">
          <a:xfrm>
            <a:off x="480000" y="1601250"/>
            <a:ext cx="11366642" cy="81975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buFont charset="2" panose="05000000000000000000" pitchFamily="2" typeface="Wingdings"/>
              <a:buChar char="l"/>
            </a:pPr>
            <a:r>
              <a:rPr altLang="en-US" dirty="0" lang="ja-JP" sz="2400">
                <a:solidFill>
                  <a:schemeClr val="accent4"/>
                </a:solidFill>
                <a:latin charset="-128" panose="020B0604030504040204" pitchFamily="50" typeface="メイリオ"/>
                <a:ea charset="-128" panose="020B0604030504040204" pitchFamily="50" typeface="メイリオ"/>
              </a:rPr>
              <a:t>　 「</a:t>
            </a:r>
            <a:r>
              <a:rPr altLang="ja-JP" dirty="0" lang="en-US" sz="2400">
                <a:solidFill>
                  <a:schemeClr val="accent4"/>
                </a:solidFill>
                <a:latin charset="-128" panose="020B0604030504040204" pitchFamily="50" typeface="メイリオ"/>
                <a:ea charset="-128" panose="020B0604030504040204" pitchFamily="50" typeface="メイリオ"/>
              </a:rPr>
              <a:t>3-1</a:t>
            </a:r>
            <a:r>
              <a:rPr altLang="en-US" dirty="0" lang="ja-JP" sz="2400">
                <a:solidFill>
                  <a:schemeClr val="accent4"/>
                </a:solidFill>
                <a:latin charset="-128" panose="020B0604030504040204" pitchFamily="50" typeface="メイリオ"/>
                <a:ea charset="-128" panose="020B0604030504040204" pitchFamily="50" typeface="メイリオ"/>
              </a:rPr>
              <a:t>　主な配慮事項」で，区分別に主な配慮事項について例示。</a:t>
            </a:r>
            <a:endParaRPr altLang="ja-JP" dirty="0" lang="en-US" sz="2400">
              <a:solidFill>
                <a:schemeClr val="accent4"/>
              </a:solidFill>
              <a:latin charset="-128" panose="020B0604030504040204" pitchFamily="50" typeface="メイリオ"/>
              <a:ea charset="-128" panose="020B0604030504040204" pitchFamily="50" typeface="メイリオ"/>
            </a:endParaRPr>
          </a:p>
          <a:p>
            <a:pPr algn="just" eaLnBrk="1" hangingPunct="1">
              <a:spcBef>
                <a:spcPts val="0"/>
              </a:spcBef>
              <a:spcAft>
                <a:spcPts val="0"/>
              </a:spcAft>
            </a:pPr>
            <a:r>
              <a:rPr altLang="en-US" dirty="0" lang="ja-JP" sz="2400">
                <a:solidFill>
                  <a:schemeClr val="accent4"/>
                </a:solidFill>
                <a:latin charset="-128" panose="020B0604030504040204" pitchFamily="50" typeface="メイリオ"/>
                <a:ea charset="-128" panose="020B0604030504040204" pitchFamily="50" typeface="メイリオ"/>
              </a:rPr>
              <a:t>　 主な配慮事項の例は以下で詳細に説明。</a:t>
            </a:r>
            <a:endParaRPr altLang="ja-JP" dirty="0" lang="en-US" sz="2400">
              <a:solidFill>
                <a:schemeClr val="accent4"/>
              </a:solidFill>
              <a:latin charset="-128" panose="020B0604030504040204" pitchFamily="50" typeface="メイリオ"/>
              <a:ea charset="-128" panose="020B0604030504040204" pitchFamily="50" typeface="メイリオ"/>
            </a:endParaRPr>
          </a:p>
        </p:txBody>
      </p:sp>
      <p:sp>
        <p:nvSpPr>
          <p:cNvPr id="3" name="テキスト ボックス 2">
            <a:extLst>
              <a:ext uri="{FF2B5EF4-FFF2-40B4-BE49-F238E27FC236}">
                <a16:creationId xmlns:a16="http://schemas.microsoft.com/office/drawing/2014/main" id="{E72E4BCB-BF26-427D-B735-B0D6F5B7F652}"/>
              </a:ext>
            </a:extLst>
          </p:cNvPr>
          <p:cNvSpPr txBox="1"/>
          <p:nvPr/>
        </p:nvSpPr>
        <p:spPr>
          <a:xfrm>
            <a:off x="480000" y="909000"/>
            <a:ext cx="11052000" cy="647664"/>
          </a:xfrm>
          <a:prstGeom prst="rect">
            <a:avLst/>
          </a:prstGeom>
          <a:solidFill>
            <a:srgbClr val="FFC000"/>
          </a:solidFill>
          <a:ln>
            <a:solidFill>
              <a:srgbClr val="FFC000"/>
            </a:solidFill>
          </a:ln>
        </p:spPr>
        <p:txBody>
          <a:bodyPr anchor="ctr" bIns="36000" rtlCol="0" tIns="108000" wrap="square">
            <a:spAutoFit/>
          </a:bodyPr>
          <a:lstStyle/>
          <a:p>
            <a:r>
              <a:rPr altLang="en-US" b="1" dirty="0" lang="ja-JP" sz="3200">
                <a:latin charset="-128" panose="020B0604030504040204" pitchFamily="50" typeface="メイリオ"/>
                <a:ea charset="-128" panose="020B0604030504040204" pitchFamily="50" typeface="メイリオ"/>
              </a:rPr>
              <a:t>５　主な配慮事項について</a:t>
            </a:r>
            <a:endParaRPr altLang="en-US" dirty="0" kumimoji="1" lang="ja-JP" sz="3200"/>
          </a:p>
        </p:txBody>
      </p:sp>
      <p:sp>
        <p:nvSpPr>
          <p:cNvPr id="8" name="右中かっこ 7">
            <a:extLst>
              <a:ext uri="{FF2B5EF4-FFF2-40B4-BE49-F238E27FC236}">
                <a16:creationId xmlns:a16="http://schemas.microsoft.com/office/drawing/2014/main" id="{19EC5091-F94C-4482-8E5B-C8EA1771FF35}"/>
              </a:ext>
            </a:extLst>
          </p:cNvPr>
          <p:cNvSpPr/>
          <p:nvPr/>
        </p:nvSpPr>
        <p:spPr bwMode="auto">
          <a:xfrm>
            <a:off x="7936321" y="4653001"/>
            <a:ext cx="504000" cy="1584000"/>
          </a:xfrm>
          <a:prstGeom prst="rightBrace">
            <a:avLst/>
          </a:prstGeom>
          <a:noFill/>
          <a:ln algn="ctr" cap="flat" cmpd="sng" w="9525">
            <a:solidFill>
              <a:schemeClr val="tx1"/>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9" name="テキスト ボックス 8">
            <a:extLst>
              <a:ext uri="{FF2B5EF4-FFF2-40B4-BE49-F238E27FC236}">
                <a16:creationId xmlns:a16="http://schemas.microsoft.com/office/drawing/2014/main" id="{76520CFF-B7AF-4D00-A11E-32469CD5F6A9}"/>
              </a:ext>
            </a:extLst>
          </p:cNvPr>
          <p:cNvSpPr txBox="1"/>
          <p:nvPr/>
        </p:nvSpPr>
        <p:spPr>
          <a:xfrm>
            <a:off x="8530321" y="5107559"/>
            <a:ext cx="2952000" cy="707886"/>
          </a:xfrm>
          <a:prstGeom prst="rect">
            <a:avLst/>
          </a:prstGeom>
          <a:noFill/>
        </p:spPr>
        <p:txBody>
          <a:bodyPr rtlCol="0" wrap="square">
            <a:spAutoFit/>
          </a:bodyPr>
          <a:lstStyle/>
          <a:p>
            <a:r>
              <a:rPr altLang="en-US" dirty="0" kumimoji="1" lang="ja-JP" sz="2000">
                <a:latin charset="-128" panose="020B0604030504040204" pitchFamily="50" typeface="メイリオ"/>
                <a:ea charset="-128" panose="020B0604030504040204" pitchFamily="50" typeface="メイリオ"/>
              </a:rPr>
              <a:t>詳細については，</a:t>
            </a:r>
            <a:endParaRPr altLang="ja-JP" dirty="0" kumimoji="1" lang="en-US" sz="2000">
              <a:latin charset="-128" panose="020B0604030504040204" pitchFamily="50" typeface="メイリオ"/>
              <a:ea charset="-128" panose="020B0604030504040204" pitchFamily="50" typeface="メイリオ"/>
            </a:endParaRPr>
          </a:p>
          <a:p>
            <a:r>
              <a:rPr altLang="en-US" dirty="0" lang="ja-JP" sz="2000">
                <a:latin charset="-128" panose="020B0604030504040204" pitchFamily="50" typeface="メイリオ"/>
                <a:ea charset="-128" panose="020B0604030504040204" pitchFamily="50" typeface="メイリオ"/>
              </a:rPr>
              <a:t>配慮案内を参照</a:t>
            </a:r>
            <a:endParaRPr altLang="en-US" dirty="0" kumimoji="1" lang="ja-JP" sz="2000">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3224976270"/>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433D8A5-E1CE-4D7C-9973-D8623ACEE8E7}"/>
              </a:ext>
            </a:extLst>
          </p:cNvPr>
          <p:cNvSpPr>
            <a:spLocks noGrp="1"/>
          </p:cNvSpPr>
          <p:nvPr>
            <p:ph idx="12" sz="quarter" type="sldNum"/>
          </p:nvPr>
        </p:nvSpPr>
        <p:spPr/>
        <p:txBody>
          <a:bodyPr/>
          <a:lstStyle/>
          <a:p>
            <a:pPr>
              <a:defRPr/>
            </a:pPr>
            <a:fld id="{198FBEA1-C32F-40FF-90BF-88E25CC95112}" type="slidenum">
              <a:rPr altLang="ja-JP" lang="en-US" smtClean="0"/>
              <a:pPr>
                <a:defRPr/>
              </a:pPr>
              <a:t>8</a:t>
            </a:fld>
            <a:endParaRPr altLang="ja-JP" dirty="0" lang="en-US"/>
          </a:p>
        </p:txBody>
      </p:sp>
      <p:sp>
        <p:nvSpPr>
          <p:cNvPr id="6" name="Rectangle 4">
            <a:extLst>
              <a:ext uri="{FF2B5EF4-FFF2-40B4-BE49-F238E27FC236}">
                <a16:creationId xmlns:a16="http://schemas.microsoft.com/office/drawing/2014/main" id="{63C9FC66-66E0-4B63-B9D5-07221B2D5E39}"/>
              </a:ext>
            </a:extLst>
          </p:cNvPr>
          <p:cNvSpPr>
            <a:spLocks noChangeArrowheads="1"/>
          </p:cNvSpPr>
          <p:nvPr/>
        </p:nvSpPr>
        <p:spPr bwMode="auto">
          <a:xfrm>
            <a:off x="1596160" y="1484784"/>
            <a:ext cx="8899969" cy="273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457200" marL="4572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indent="0" marL="93662">
              <a:spcBef>
                <a:spcPts val="600"/>
              </a:spcBef>
              <a:spcAft>
                <a:spcPts val="600"/>
              </a:spcAft>
              <a:buNone/>
            </a:pPr>
            <a:endParaRPr altLang="ja-JP" dirty="0" lang="en-US" sz="700"/>
          </a:p>
        </p:txBody>
      </p:sp>
      <p:sp>
        <p:nvSpPr>
          <p:cNvPr id="8" name="正方形/長方形 7">
            <a:extLst>
              <a:ext uri="{FF2B5EF4-FFF2-40B4-BE49-F238E27FC236}">
                <a16:creationId xmlns:a16="http://schemas.microsoft.com/office/drawing/2014/main" id="{869E76DF-9F0C-47B7-9ECC-FCDACE1C9D97}"/>
              </a:ext>
            </a:extLst>
          </p:cNvPr>
          <p:cNvSpPr/>
          <p:nvPr/>
        </p:nvSpPr>
        <p:spPr>
          <a:xfrm>
            <a:off x="840000" y="5611559"/>
            <a:ext cx="10224000" cy="769441"/>
          </a:xfrm>
          <a:prstGeom prst="rect">
            <a:avLst/>
          </a:prstGeom>
        </p:spPr>
        <p:txBody>
          <a:bodyPr wrap="square">
            <a:spAutoFit/>
          </a:bodyPr>
          <a:lstStyle/>
          <a:p>
            <a:pPr indent="-342900" marL="436562">
              <a:spcBef>
                <a:spcPts val="0"/>
              </a:spcBef>
              <a:spcAft>
                <a:spcPts val="0"/>
              </a:spcAft>
              <a:buFont charset="2" panose="05000000000000000000" pitchFamily="2" typeface="Wingdings"/>
              <a:buChar char="l"/>
            </a:pPr>
            <a:r>
              <a:rPr altLang="en-US" dirty="0" lang="ja-JP" spc="-150" sz="2200">
                <a:latin charset="-128" panose="020B0604030504040204" pitchFamily="50" typeface="メイリオ"/>
                <a:ea charset="-128" panose="020B0604030504040204" pitchFamily="50" typeface="メイリオ"/>
              </a:rPr>
              <a:t>　拡大文字問題冊子のサンプルは，大学入試センターのウェブサイトに掲載。</a:t>
            </a:r>
            <a:endParaRPr altLang="ja-JP" dirty="0" lang="en-US" spc="-150" sz="2200">
              <a:latin charset="-128" panose="020B0604030504040204" pitchFamily="50" typeface="メイリオ"/>
              <a:ea charset="-128" panose="020B0604030504040204" pitchFamily="50" typeface="メイリオ"/>
            </a:endParaRPr>
          </a:p>
          <a:p>
            <a:pPr marL="93662">
              <a:spcBef>
                <a:spcPts val="0"/>
              </a:spcBef>
              <a:spcAft>
                <a:spcPts val="0"/>
              </a:spcAft>
            </a:pPr>
            <a:r>
              <a:rPr altLang="ja-JP" dirty="0" kern="0" lang="en-US" sz="2200">
                <a:solidFill>
                  <a:srgbClr val="000000"/>
                </a:solidFill>
                <a:latin charset="-128" panose="020B0604030504040204" pitchFamily="50" typeface="メイリオ"/>
                <a:ea charset="-128" panose="020B0604030504040204" pitchFamily="50" typeface="メイリオ"/>
              </a:rPr>
              <a:t>    https://www.dnc.ac.jp/kyotsu/shiken_jouhou/r9/point.html</a:t>
            </a:r>
            <a:endParaRPr altLang="ja-JP" dirty="0" lang="en-US" sz="2200">
              <a:latin charset="-128" panose="020B0604030504040204" pitchFamily="50" typeface="メイリオ"/>
              <a:ea charset="-128" panose="020B0604030504040204" pitchFamily="50" typeface="メイリオ"/>
            </a:endParaRPr>
          </a:p>
        </p:txBody>
      </p:sp>
      <p:graphicFrame>
        <p:nvGraphicFramePr>
          <p:cNvPr id="9" name="表 8">
            <a:extLst>
              <a:ext uri="{FF2B5EF4-FFF2-40B4-BE49-F238E27FC236}">
                <a16:creationId xmlns:a16="http://schemas.microsoft.com/office/drawing/2014/main" id="{44838481-4C79-4944-B9A6-AF136B433F8C}"/>
              </a:ext>
            </a:extLst>
          </p:cNvPr>
          <p:cNvGraphicFramePr>
            <a:graphicFrameLocks noGrp="1"/>
          </p:cNvGraphicFramePr>
          <p:nvPr>
            <p:extLst>
              <p:ext uri="{D42A27DB-BD31-4B8C-83A1-F6EECF244321}">
                <p14:modId xmlns:p14="http://schemas.microsoft.com/office/powerpoint/2010/main" val="989934007"/>
              </p:ext>
            </p:extLst>
          </p:nvPr>
        </p:nvGraphicFramePr>
        <p:xfrm>
          <a:off x="359661" y="1518906"/>
          <a:ext cx="11520000" cy="3998574"/>
        </p:xfrm>
        <a:graphic>
          <a:graphicData uri="http://schemas.openxmlformats.org/drawingml/2006/table">
            <a:tbl>
              <a:tblPr/>
              <a:tblGrid>
                <a:gridCol w="2808001">
                  <a:extLst>
                    <a:ext uri="{9D8B030D-6E8A-4147-A177-3AD203B41FA5}">
                      <a16:colId xmlns:a16="http://schemas.microsoft.com/office/drawing/2014/main" val="4117417510"/>
                    </a:ext>
                  </a:extLst>
                </a:gridCol>
                <a:gridCol w="4391999">
                  <a:extLst>
                    <a:ext uri="{9D8B030D-6E8A-4147-A177-3AD203B41FA5}">
                      <a16:colId xmlns:a16="http://schemas.microsoft.com/office/drawing/2014/main" val="3352875108"/>
                    </a:ext>
                  </a:extLst>
                </a:gridCol>
                <a:gridCol w="4320000">
                  <a:extLst>
                    <a:ext uri="{9D8B030D-6E8A-4147-A177-3AD203B41FA5}">
                      <a16:colId xmlns:a16="http://schemas.microsoft.com/office/drawing/2014/main" val="881573007"/>
                    </a:ext>
                  </a:extLst>
                </a:gridCol>
              </a:tblGrid>
              <a:tr h="419582">
                <a:tc>
                  <a:txBody>
                    <a:bodyPr/>
                    <a:lstStyle/>
                    <a:p>
                      <a:endParaRPr altLang="en-US" dirty="0" kumimoji="1" lang="ja-JP">
                        <a:latin charset="-128" panose="020B0604030504040204" pitchFamily="50" typeface="メイリオ"/>
                        <a:ea charset="-128" panose="020B0604030504040204" pitchFamily="50" typeface="メイリオ"/>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algn="ctr" cap="flat" cmpd="sng" w="12700">
                      <a:noFill/>
                      <a:prstDash val="solid"/>
                      <a:round/>
                      <a:headEnd len="med" type="none" w="med"/>
                      <a:tailEnd len="med" type="none" w="med"/>
                    </a:lnTlToBr>
                    <a:lnBlToTr algn="ctr" cap="flat" cmpd="sng" w="12700">
                      <a:noFill/>
                      <a:prstDash val="solid"/>
                      <a:round/>
                      <a:headEnd len="med" type="none" w="med"/>
                      <a:tailEnd len="med" type="none" w="med"/>
                    </a:lnBlToTr>
                    <a:solidFill>
                      <a:schemeClr val="accent6"/>
                    </a:solidFill>
                  </a:tcPr>
                </a:tc>
                <a:tc>
                  <a:txBody>
                    <a:bodyPr/>
                    <a:lstStyle/>
                    <a:p>
                      <a:pPr algn="ctr" latinLnBrk="1" marL="0">
                        <a:lnSpc>
                          <a:spcPct val="100000"/>
                        </a:lnSpc>
                        <a:spcBef>
                          <a:spcPts val="250"/>
                        </a:spcBef>
                        <a:spcAft>
                          <a:spcPts val="0"/>
                        </a:spcAft>
                      </a:pPr>
                      <a:r>
                        <a:rPr b="1" dirty="0" lang="en-US" spc="0" sz="20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14</a:t>
                      </a:r>
                      <a:r>
                        <a:rPr b="1" dirty="0" lang="ja-JP" spc="0" sz="20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ポイント問題冊子</a:t>
                      </a:r>
                      <a:endParaRPr b="1" dirty="0" lang="ja-JP" spc="-25" sz="18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72000">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ctr" latinLnBrk="1" marL="0">
                        <a:lnSpc>
                          <a:spcPct val="100000"/>
                        </a:lnSpc>
                        <a:spcBef>
                          <a:spcPts val="250"/>
                        </a:spcBef>
                        <a:spcAft>
                          <a:spcPts val="0"/>
                        </a:spcAft>
                      </a:pPr>
                      <a:r>
                        <a:rPr b="1" dirty="0" lang="en-US" spc="0" sz="20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22</a:t>
                      </a:r>
                      <a:r>
                        <a:rPr b="1" dirty="0" lang="ja-JP" spc="0" sz="20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ポイント問題冊子</a:t>
                      </a:r>
                      <a:r>
                        <a:rPr b="1" dirty="0" lang="ja-JP" spc="0" sz="105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　　</a:t>
                      </a:r>
                      <a:endParaRPr b="1" dirty="0" lang="ja-JP" spc="-25" sz="18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7200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extLst>
                  <a:ext uri="{0D108BD9-81ED-4DB2-BD59-A6C34878D82A}">
                    <a16:rowId xmlns:a16="http://schemas.microsoft.com/office/drawing/2014/main" val="3968637510"/>
                  </a:ext>
                </a:extLst>
              </a:tr>
              <a:tr h="432000">
                <a:tc>
                  <a:txBody>
                    <a:bodyPr/>
                    <a:lstStyle/>
                    <a:p>
                      <a:pPr algn="l" latinLnBrk="1" marL="72000">
                        <a:lnSpc>
                          <a:spcPct val="100000"/>
                        </a:lnSpc>
                        <a:spcBef>
                          <a:spcPts val="250"/>
                        </a:spcBef>
                        <a:spcAft>
                          <a:spcPts val="0"/>
                        </a:spcAft>
                      </a:pPr>
                      <a:r>
                        <a:rPr b="1" dirty="0" lang="ja-JP" spc="0"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文字の大きさ（ポイント）</a:t>
                      </a:r>
                      <a:endParaRPr b="1" dirty="0" lang="ja-JP" spc="-25"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7200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latinLnBrk="1" marL="114935">
                        <a:lnSpc>
                          <a:spcPct val="100000"/>
                        </a:lnSpc>
                        <a:spcBef>
                          <a:spcPts val="0"/>
                        </a:spcBef>
                        <a:spcAft>
                          <a:spcPts val="0"/>
                        </a:spcAft>
                      </a:pPr>
                      <a:r>
                        <a:rPr b="0" dirty="0" lang="ja-JP" spc="0" sz="1800">
                          <a:effectLst/>
                          <a:latin charset="-128" panose="020B0604030504040204" pitchFamily="50" typeface="メイリオ"/>
                          <a:ea charset="-128" panose="020B0604030504040204" pitchFamily="50" typeface="メイリオ"/>
                          <a:cs charset="0" panose="02020603050405020304" pitchFamily="18" typeface="Times New Roman"/>
                        </a:rPr>
                        <a:t>文字の拡大率が</a:t>
                      </a:r>
                      <a:r>
                        <a:rPr b="0" dirty="0" lang="en-US" spc="0" sz="1800">
                          <a:effectLst/>
                          <a:latin charset="-128" panose="020B0604030504040204" pitchFamily="50" typeface="メイリオ"/>
                          <a:ea charset="-128" panose="020B0604030504040204" pitchFamily="50" typeface="メイリオ"/>
                          <a:cs charset="0" panose="02020603050405020304" pitchFamily="18" typeface="Times New Roman"/>
                        </a:rPr>
                        <a:t>1.4</a:t>
                      </a:r>
                      <a:r>
                        <a:rPr b="0" dirty="0" lang="ja-JP" spc="0" sz="1800">
                          <a:effectLst/>
                          <a:latin charset="-128" panose="020B0604030504040204" pitchFamily="50" typeface="メイリオ"/>
                          <a:ea charset="-128" panose="020B0604030504040204" pitchFamily="50" typeface="メイリオ"/>
                          <a:cs charset="0" panose="02020603050405020304" pitchFamily="18" typeface="Times New Roman"/>
                        </a:rPr>
                        <a:t>倍</a:t>
                      </a:r>
                      <a:r>
                        <a:rPr altLang="ja-JP" b="0" dirty="0" lang="en-US" spc="0" sz="1800">
                          <a:effectLst/>
                          <a:latin charset="-128" panose="020B0604030504040204" pitchFamily="50" typeface="メイリオ"/>
                          <a:ea charset="-128" panose="020B0604030504040204" pitchFamily="50" typeface="メイリオ"/>
                          <a:cs charset="0" panose="02020603050405020304" pitchFamily="18" typeface="Times New Roman"/>
                        </a:rPr>
                        <a:t>(</a:t>
                      </a:r>
                      <a:r>
                        <a:rPr b="0" dirty="0" lang="en-US" spc="0" sz="1800">
                          <a:effectLst/>
                          <a:latin charset="-128" panose="020B0604030504040204" pitchFamily="50" typeface="メイリオ"/>
                          <a:ea charset="-128" panose="020B0604030504040204" pitchFamily="50" typeface="メイリオ"/>
                          <a:cs charset="0" panose="02020603050405020304" pitchFamily="18" typeface="Times New Roman"/>
                        </a:rPr>
                        <a:t>14</a:t>
                      </a:r>
                      <a:r>
                        <a:rPr b="0" dirty="0" lang="ja-JP" spc="0" sz="1800">
                          <a:effectLst/>
                          <a:latin charset="-128" panose="020B0604030504040204" pitchFamily="50" typeface="メイリオ"/>
                          <a:ea charset="-128" panose="020B0604030504040204" pitchFamily="50" typeface="メイリオ"/>
                          <a:cs charset="0" panose="02020603050405020304" pitchFamily="18" typeface="Times New Roman"/>
                        </a:rPr>
                        <a:t>ポイント</a:t>
                      </a:r>
                      <a:r>
                        <a:rPr altLang="ja-JP" b="0" dirty="0" lang="en-US" spc="0" sz="1800">
                          <a:effectLst/>
                          <a:latin charset="-128" panose="020B0604030504040204" pitchFamily="50" typeface="メイリオ"/>
                          <a:ea charset="-128" panose="020B0604030504040204" pitchFamily="50" typeface="メイリオ"/>
                          <a:cs charset="0" panose="02020603050405020304" pitchFamily="18" typeface="Times New Roman"/>
                        </a:rPr>
                        <a:t>)</a:t>
                      </a:r>
                      <a:endParaRPr b="0" dirty="0" lang="ja-JP" spc="-25" sz="18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3600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latinLnBrk="1" marL="114935">
                        <a:lnSpc>
                          <a:spcPct val="100000"/>
                        </a:lnSpc>
                        <a:spcBef>
                          <a:spcPts val="0"/>
                        </a:spcBef>
                        <a:spcAft>
                          <a:spcPts val="0"/>
                        </a:spcAft>
                      </a:pPr>
                      <a:r>
                        <a:rPr b="0" dirty="0" lang="ja-JP" spc="0" sz="1800">
                          <a:effectLst/>
                          <a:latin charset="-128" panose="020B0604030504040204" pitchFamily="50" typeface="メイリオ"/>
                          <a:ea charset="-128" panose="020B0604030504040204" pitchFamily="50" typeface="メイリオ"/>
                          <a:cs charset="0" panose="02020603050405020304" pitchFamily="18" typeface="Times New Roman"/>
                        </a:rPr>
                        <a:t>文字の拡大率が</a:t>
                      </a:r>
                      <a:r>
                        <a:rPr b="0" dirty="0" lang="en-US" spc="-25" sz="1800">
                          <a:effectLst/>
                          <a:latin charset="-128" panose="020B0604030504040204" pitchFamily="50" typeface="メイリオ"/>
                          <a:ea charset="-128" panose="020B0604030504040204" pitchFamily="50" typeface="メイリオ"/>
                          <a:cs charset="0" panose="02020603050405020304" pitchFamily="18" typeface="Times New Roman"/>
                        </a:rPr>
                        <a:t>2.2</a:t>
                      </a:r>
                      <a:r>
                        <a:rPr b="0" dirty="0" lang="ja-JP" spc="0" sz="1800">
                          <a:effectLst/>
                          <a:latin charset="-128" panose="020B0604030504040204" pitchFamily="50" typeface="メイリオ"/>
                          <a:ea charset="-128" panose="020B0604030504040204" pitchFamily="50" typeface="メイリオ"/>
                          <a:cs charset="0" panose="02020603050405020304" pitchFamily="18" typeface="Times New Roman"/>
                        </a:rPr>
                        <a:t>倍</a:t>
                      </a:r>
                      <a:r>
                        <a:rPr altLang="ja-JP" b="0" dirty="0" lang="en-US" spc="0" sz="1800">
                          <a:effectLst/>
                          <a:latin charset="-128" panose="020B0604030504040204" pitchFamily="50" typeface="メイリオ"/>
                          <a:ea charset="-128" panose="020B0604030504040204" pitchFamily="50" typeface="メイリオ"/>
                          <a:cs charset="0" panose="02020603050405020304" pitchFamily="18" typeface="Times New Roman"/>
                        </a:rPr>
                        <a:t>(</a:t>
                      </a:r>
                      <a:r>
                        <a:rPr b="0" dirty="0" lang="en-US" spc="-25" sz="1800">
                          <a:effectLst/>
                          <a:latin charset="-128" panose="020B0604030504040204" pitchFamily="50" typeface="メイリオ"/>
                          <a:ea charset="-128" panose="020B0604030504040204" pitchFamily="50" typeface="メイリオ"/>
                          <a:cs charset="0" panose="02020603050405020304" pitchFamily="18" typeface="Times New Roman"/>
                        </a:rPr>
                        <a:t>22</a:t>
                      </a:r>
                      <a:r>
                        <a:rPr b="0" dirty="0" lang="ja-JP" spc="0" sz="1800">
                          <a:effectLst/>
                          <a:latin charset="-128" panose="020B0604030504040204" pitchFamily="50" typeface="メイリオ"/>
                          <a:ea charset="-128" panose="020B0604030504040204" pitchFamily="50" typeface="メイリオ"/>
                          <a:cs charset="0" panose="02020603050405020304" pitchFamily="18" typeface="Times New Roman"/>
                        </a:rPr>
                        <a:t>ポイント</a:t>
                      </a:r>
                      <a:r>
                        <a:rPr altLang="ja-JP" b="0" dirty="0" lang="en-US" spc="0" sz="1800">
                          <a:effectLst/>
                          <a:latin charset="-128" panose="020B0604030504040204" pitchFamily="50" typeface="メイリオ"/>
                          <a:ea charset="-128" panose="020B0604030504040204" pitchFamily="50" typeface="メイリオ"/>
                          <a:cs charset="0" panose="02020603050405020304" pitchFamily="18" typeface="Times New Roman"/>
                        </a:rPr>
                        <a:t>)</a:t>
                      </a:r>
                      <a:endParaRPr b="0" dirty="0" lang="ja-JP" spc="-25" sz="18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36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823834917"/>
                  </a:ext>
                </a:extLst>
              </a:tr>
              <a:tr h="576000">
                <a:tc>
                  <a:txBody>
                    <a:bodyPr/>
                    <a:lstStyle/>
                    <a:p>
                      <a:pPr algn="l" indent="0" latinLnBrk="1" marL="0">
                        <a:lnSpc>
                          <a:spcPct val="100000"/>
                        </a:lnSpc>
                        <a:spcBef>
                          <a:spcPts val="250"/>
                        </a:spcBef>
                        <a:spcAft>
                          <a:spcPts val="0"/>
                        </a:spcAft>
                      </a:pPr>
                      <a:r>
                        <a:rPr altLang="ja-JP" b="1" dirty="0" lang="en-US" spc="0"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 </a:t>
                      </a:r>
                      <a:r>
                        <a:rPr b="1" dirty="0" lang="ja-JP" spc="0"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文字の標準書体</a:t>
                      </a:r>
                      <a:endParaRPr b="1" dirty="0" lang="ja-JP" spc="-25"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7200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latinLnBrk="1" marL="114935">
                        <a:lnSpc>
                          <a:spcPct val="100000"/>
                        </a:lnSpc>
                        <a:spcAft>
                          <a:spcPts val="0"/>
                        </a:spcAft>
                      </a:pPr>
                      <a:r>
                        <a:rPr b="0" dirty="0" lang="ja-JP" spc="0" sz="1800">
                          <a:effectLst/>
                          <a:latin charset="-128" panose="020B0604030504040204" pitchFamily="50" typeface="メイリオ"/>
                          <a:ea charset="-128" panose="020B0604030504040204" pitchFamily="50" typeface="メイリオ"/>
                          <a:cs charset="0" panose="02020603050405020304" pitchFamily="18" typeface="Times New Roman"/>
                        </a:rPr>
                        <a:t>ゴシック体</a:t>
                      </a:r>
                      <a:endParaRPr b="0" dirty="0" lang="ja-JP" spc="-25" sz="18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3600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latinLnBrk="1" marL="114935">
                        <a:lnSpc>
                          <a:spcPct val="100000"/>
                        </a:lnSpc>
                        <a:spcBef>
                          <a:spcPts val="600"/>
                        </a:spcBef>
                        <a:spcAft>
                          <a:spcPts val="600"/>
                        </a:spcAft>
                      </a:pPr>
                      <a:r>
                        <a:rPr b="0" dirty="0" lang="ja-JP" spc="-150" sz="1800" u="none">
                          <a:solidFill>
                            <a:schemeClr val="tx1"/>
                          </a:solidFill>
                          <a:effectLst/>
                          <a:latin charset="-128" panose="020B0604030504040204" pitchFamily="50" typeface="メイリオ"/>
                          <a:ea charset="-128" panose="020B0604030504040204" pitchFamily="50" typeface="メイリオ"/>
                          <a:cs charset="0" panose="02020603050405020304" pitchFamily="18" typeface="Times New Roman"/>
                        </a:rPr>
                        <a:t>ＵＤ</a:t>
                      </a:r>
                      <a:r>
                        <a:rPr altLang="en-US" b="0" dirty="0" lang="ja-JP" spc="-150" sz="1800" u="none">
                          <a:solidFill>
                            <a:schemeClr val="tx1"/>
                          </a:solidFill>
                          <a:effectLst/>
                          <a:latin charset="-128" panose="020B0604030504040204" pitchFamily="50" typeface="メイリオ"/>
                          <a:ea charset="-128" panose="020B0604030504040204" pitchFamily="50" typeface="メイリオ"/>
                          <a:cs charset="0" panose="02020603050405020304" pitchFamily="18" typeface="Times New Roman"/>
                        </a:rPr>
                        <a:t>（</a:t>
                      </a:r>
                      <a:r>
                        <a:rPr b="0" dirty="0" lang="ja-JP" spc="-150" sz="1800" u="none">
                          <a:solidFill>
                            <a:schemeClr val="tx1"/>
                          </a:solidFill>
                          <a:effectLst/>
                          <a:latin charset="-128" panose="020B0604030504040204" pitchFamily="50" typeface="メイリオ"/>
                          <a:ea charset="-128" panose="020B0604030504040204" pitchFamily="50" typeface="メイリオ"/>
                          <a:cs charset="0" panose="02020603050405020304" pitchFamily="18" typeface="Times New Roman"/>
                        </a:rPr>
                        <a:t>ユニバーサルデザイン</a:t>
                      </a:r>
                      <a:r>
                        <a:rPr altLang="en-US" b="0" dirty="0" lang="ja-JP" spc="-150" sz="1800" u="none">
                          <a:solidFill>
                            <a:schemeClr val="tx1"/>
                          </a:solidFill>
                          <a:effectLst/>
                          <a:latin charset="-128" panose="020B0604030504040204" pitchFamily="50" typeface="メイリオ"/>
                          <a:ea charset="-128" panose="020B0604030504040204" pitchFamily="50" typeface="メイリオ"/>
                          <a:cs charset="0" panose="02020603050405020304" pitchFamily="18" typeface="Times New Roman"/>
                        </a:rPr>
                        <a:t>）</a:t>
                      </a:r>
                      <a:r>
                        <a:rPr b="0" dirty="0" lang="ja-JP" spc="0" sz="1800" u="none">
                          <a:solidFill>
                            <a:schemeClr val="tx1"/>
                          </a:solidFill>
                          <a:effectLst/>
                          <a:latin charset="-128" panose="020B0604030504040204" pitchFamily="50" typeface="メイリオ"/>
                          <a:ea charset="-128" panose="020B0604030504040204" pitchFamily="50" typeface="メイリオ"/>
                          <a:cs charset="0" panose="02020603050405020304" pitchFamily="18" typeface="Times New Roman"/>
                        </a:rPr>
                        <a:t>フォントのゴシック体</a:t>
                      </a:r>
                      <a:endParaRPr b="0" dirty="0" lang="ja-JP" spc="-25" sz="18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36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3499199908"/>
                  </a:ext>
                </a:extLst>
              </a:tr>
              <a:tr h="540000">
                <a:tc>
                  <a:txBody>
                    <a:bodyPr/>
                    <a:lstStyle/>
                    <a:p>
                      <a:pPr algn="l" indent="0" latinLnBrk="1" marL="0">
                        <a:lnSpc>
                          <a:spcPct val="100000"/>
                        </a:lnSpc>
                        <a:spcBef>
                          <a:spcPts val="250"/>
                        </a:spcBef>
                        <a:spcAft>
                          <a:spcPts val="0"/>
                        </a:spcAft>
                      </a:pPr>
                      <a:r>
                        <a:rPr altLang="ja-JP" b="1" dirty="0" lang="en-US" spc="0"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 </a:t>
                      </a:r>
                      <a:r>
                        <a:rPr b="1" dirty="0" lang="ja-JP" spc="0"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とじ込んである科目</a:t>
                      </a:r>
                      <a:r>
                        <a:rPr altLang="en-US" b="1" dirty="0" lang="ja-JP" spc="0"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等</a:t>
                      </a:r>
                      <a:endParaRPr b="1" dirty="0" lang="ja-JP" spc="-25"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7200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indent="127635" latinLnBrk="1">
                        <a:lnSpc>
                          <a:spcPct val="100000"/>
                        </a:lnSpc>
                        <a:spcAft>
                          <a:spcPts val="0"/>
                        </a:spcAft>
                      </a:pPr>
                      <a:r>
                        <a:rPr b="0" dirty="0" lang="ja-JP" spc="0" sz="1800">
                          <a:effectLst/>
                          <a:latin charset="-128" panose="020B0604030504040204" pitchFamily="50" typeface="メイリオ"/>
                          <a:ea charset="-128" panose="020B0604030504040204" pitchFamily="50" typeface="メイリオ"/>
                          <a:cs charset="0" panose="02020603050405020304" pitchFamily="18" typeface="Times New Roman"/>
                        </a:rPr>
                        <a:t>一般問題冊子と同一</a:t>
                      </a:r>
                      <a:endParaRPr altLang="ja-JP" b="0" dirty="0" lang="en-US" spc="0" sz="18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3600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indent="127635" latinLnBrk="1">
                        <a:lnSpc>
                          <a:spcPct val="100000"/>
                        </a:lnSpc>
                        <a:spcAft>
                          <a:spcPts val="0"/>
                        </a:spcAft>
                      </a:pPr>
                      <a:r>
                        <a:rPr b="0" dirty="0" lang="ja-JP" spc="0" sz="1800" u="sng">
                          <a:solidFill>
                            <a:srgbClr val="FF0000"/>
                          </a:solidFill>
                          <a:effectLst/>
                          <a:latin charset="-128" panose="020B0604030504040204" pitchFamily="50" typeface="メイリオ"/>
                          <a:ea charset="-128" panose="020B0604030504040204" pitchFamily="50" typeface="メイリオ"/>
                          <a:cs charset="0" panose="02020603050405020304" pitchFamily="18" typeface="Times New Roman"/>
                        </a:rPr>
                        <a:t>一般問題冊子と異な</a:t>
                      </a:r>
                      <a:r>
                        <a:rPr altLang="en-US" b="0" dirty="0" lang="ja-JP" spc="0" sz="1800" u="sng">
                          <a:solidFill>
                            <a:srgbClr val="FF0000"/>
                          </a:solidFill>
                          <a:effectLst/>
                          <a:latin charset="-128" panose="020B0604030504040204" pitchFamily="50" typeface="メイリオ"/>
                          <a:ea charset="-128" panose="020B0604030504040204" pitchFamily="50" typeface="メイリオ"/>
                          <a:cs charset="0" panose="02020603050405020304" pitchFamily="18" typeface="Times New Roman"/>
                        </a:rPr>
                        <a:t>る</a:t>
                      </a:r>
                      <a:endParaRPr altLang="ja-JP" b="0" dirty="0" lang="en-US" spc="0" sz="1800" u="sng">
                        <a:solidFill>
                          <a:srgbClr val="FF0000"/>
                        </a:solidFill>
                        <a:effectLst/>
                        <a:latin charset="-128" panose="020B0604030504040204" pitchFamily="50" typeface="メイリオ"/>
                        <a:ea charset="-128" panose="020B0604030504040204" pitchFamily="50" typeface="メイリオ"/>
                        <a:cs charset="0" panose="02020603050405020304" pitchFamily="18" typeface="Times New Roman"/>
                      </a:endParaRPr>
                    </a:p>
                    <a:p>
                      <a:pPr algn="just" indent="127635" latinLnBrk="1">
                        <a:lnSpc>
                          <a:spcPct val="100000"/>
                        </a:lnSpc>
                        <a:spcAft>
                          <a:spcPts val="0"/>
                        </a:spcAft>
                      </a:pPr>
                      <a:r>
                        <a:rPr altLang="en-US" b="0" dirty="0" lang="ja-JP" spc="0" sz="1600" u="none">
                          <a:solidFill>
                            <a:schemeClr val="tx1"/>
                          </a:solidFill>
                          <a:effectLst/>
                          <a:latin charset="-128" panose="020B0604030504040204" pitchFamily="50" typeface="メイリオ"/>
                          <a:ea charset="-128" panose="020B0604030504040204" pitchFamily="50" typeface="メイリオ"/>
                          <a:cs charset="0" panose="02020603050405020304" pitchFamily="18" typeface="Times New Roman"/>
                        </a:rPr>
                        <a:t>（科目等の単位で１冊の問題冊子）</a:t>
                      </a:r>
                      <a:endParaRPr altLang="ja-JP" b="0" dirty="0" lang="en-US" spc="0" sz="16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36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307250073"/>
                  </a:ext>
                </a:extLst>
              </a:tr>
              <a:tr h="756000">
                <a:tc>
                  <a:txBody>
                    <a:bodyPr/>
                    <a:lstStyle/>
                    <a:p>
                      <a:pPr algn="l" indent="0" latinLnBrk="1" marL="0">
                        <a:lnSpc>
                          <a:spcPct val="100000"/>
                        </a:lnSpc>
                        <a:spcBef>
                          <a:spcPts val="250"/>
                        </a:spcBef>
                        <a:spcAft>
                          <a:spcPts val="0"/>
                        </a:spcAft>
                      </a:pPr>
                      <a:r>
                        <a:rPr altLang="en-US" b="1" dirty="0" lang="ja-JP" spc="0"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 </a:t>
                      </a:r>
                      <a:r>
                        <a:rPr altLang="ja-JP" b="1" dirty="0" lang="ja-JP" spc="0"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ページ組み</a:t>
                      </a:r>
                      <a:endParaRPr b="1" dirty="0" lang="ja-JP" spc="-25"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7200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defTabSz="914400" eaLnBrk="1" fontAlgn="auto" hangingPunct="1" indent="127635" latinLnBrk="1" lvl="0" marL="0" marR="0" rtl="0">
                        <a:lnSpc>
                          <a:spcPct val="100000"/>
                        </a:lnSpc>
                        <a:spcBef>
                          <a:spcPts val="0"/>
                        </a:spcBef>
                        <a:spcAft>
                          <a:spcPts val="0"/>
                        </a:spcAft>
                        <a:buClrTx/>
                        <a:buSzTx/>
                        <a:buFontTx/>
                        <a:buNone/>
                        <a:tabLst/>
                        <a:defRPr/>
                      </a:pPr>
                      <a:r>
                        <a:rPr altLang="ja-JP" b="0" dirty="0" lang="ja-JP" spc="0" sz="1800">
                          <a:effectLst/>
                          <a:latin charset="-128" panose="020B0604030504040204" pitchFamily="50" typeface="メイリオ"/>
                          <a:ea charset="-128" panose="020B0604030504040204" pitchFamily="50" typeface="メイリオ"/>
                          <a:cs charset="0" panose="02020603050405020304" pitchFamily="18" typeface="Times New Roman"/>
                        </a:rPr>
                        <a:t>一般問題冊子と同一</a:t>
                      </a:r>
                      <a:endParaRPr altLang="ja-JP" b="0" dirty="0" lang="en-US" spc="-25" sz="18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3600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indent="127635" latinLnBrk="1">
                        <a:lnSpc>
                          <a:spcPct val="100000"/>
                        </a:lnSpc>
                        <a:spcAft>
                          <a:spcPts val="0"/>
                        </a:spcAft>
                      </a:pPr>
                      <a:r>
                        <a:rPr altLang="ja-JP" b="0" dirty="0" lang="ja-JP" spc="0" sz="1800" u="sng">
                          <a:solidFill>
                            <a:srgbClr val="FF0000"/>
                          </a:solidFill>
                          <a:effectLst/>
                          <a:latin charset="-128" panose="020B0604030504040204" pitchFamily="50" typeface="メイリオ"/>
                          <a:ea charset="-128" panose="020B0604030504040204" pitchFamily="50" typeface="メイリオ"/>
                          <a:cs charset="0" panose="02020603050405020304" pitchFamily="18" typeface="Times New Roman"/>
                        </a:rPr>
                        <a:t>一般問題冊子と異な</a:t>
                      </a:r>
                      <a:r>
                        <a:rPr altLang="en-US" b="0" dirty="0" lang="ja-JP" spc="0" sz="1800" u="sng">
                          <a:solidFill>
                            <a:srgbClr val="FF0000"/>
                          </a:solidFill>
                          <a:effectLst/>
                          <a:latin charset="-128" panose="020B0604030504040204" pitchFamily="50" typeface="メイリオ"/>
                          <a:ea charset="-128" panose="020B0604030504040204" pitchFamily="50" typeface="メイリオ"/>
                          <a:cs charset="0" panose="02020603050405020304" pitchFamily="18" typeface="Times New Roman"/>
                        </a:rPr>
                        <a:t>る</a:t>
                      </a:r>
                      <a:endParaRPr altLang="ja-JP" b="0" dirty="0" lang="en-US" spc="0" sz="1800" u="sng">
                        <a:solidFill>
                          <a:srgbClr val="FF0000"/>
                        </a:solidFill>
                        <a:effectLst/>
                        <a:latin charset="-128" panose="020B0604030504040204" pitchFamily="50" typeface="メイリオ"/>
                        <a:ea charset="-128" panose="020B0604030504040204" pitchFamily="50" typeface="メイリオ"/>
                        <a:cs charset="0" panose="02020603050405020304" pitchFamily="18" typeface="Times New Roman"/>
                      </a:endParaRPr>
                    </a:p>
                    <a:p>
                      <a:pPr algn="just" indent="127635" latinLnBrk="1" lvl="0">
                        <a:lnSpc>
                          <a:spcPct val="100000"/>
                        </a:lnSpc>
                        <a:spcAft>
                          <a:spcPts val="0"/>
                        </a:spcAft>
                      </a:pPr>
                      <a:r>
                        <a:rPr altLang="en-US" b="0" dirty="0" lang="ja-JP" spc="0" sz="1600" u="none">
                          <a:solidFill>
                            <a:schemeClr val="tx1"/>
                          </a:solidFill>
                          <a:effectLst/>
                          <a:latin charset="-128" panose="020B0604030504040204" pitchFamily="50" typeface="メイリオ"/>
                          <a:ea charset="-128" panose="020B0604030504040204" pitchFamily="50" typeface="メイリオ"/>
                          <a:cs charset="0" panose="02020603050405020304" pitchFamily="18" typeface="Times New Roman"/>
                        </a:rPr>
                        <a:t>（文字の拡大率が大きいため，一般問題</a:t>
                      </a:r>
                      <a:endParaRPr altLang="ja-JP" b="0" dirty="0" lang="en-US" spc="0" sz="1600" u="none">
                        <a:solidFill>
                          <a:schemeClr val="tx1"/>
                        </a:solidFill>
                        <a:effectLst/>
                        <a:latin charset="-128" panose="020B0604030504040204" pitchFamily="50" typeface="メイリオ"/>
                        <a:ea charset="-128" panose="020B0604030504040204" pitchFamily="50" typeface="メイリオ"/>
                        <a:cs charset="0" panose="02020603050405020304" pitchFamily="18" typeface="Times New Roman"/>
                      </a:endParaRPr>
                    </a:p>
                    <a:p>
                      <a:pPr algn="just" indent="127635" latinLnBrk="1" lvl="0">
                        <a:lnSpc>
                          <a:spcPct val="100000"/>
                        </a:lnSpc>
                        <a:spcAft>
                          <a:spcPts val="0"/>
                        </a:spcAft>
                      </a:pPr>
                      <a:r>
                        <a:rPr altLang="en-US" b="0" dirty="0" lang="ja-JP" spc="0" sz="1600" u="none">
                          <a:solidFill>
                            <a:schemeClr val="tx1"/>
                          </a:solidFill>
                          <a:effectLst/>
                          <a:latin charset="-128" panose="020B0604030504040204" pitchFamily="50" typeface="メイリオ"/>
                          <a:ea charset="-128" panose="020B0604030504040204" pitchFamily="50" typeface="メイリオ"/>
                          <a:cs charset="0" panose="02020603050405020304" pitchFamily="18" typeface="Times New Roman"/>
                        </a:rPr>
                        <a:t>　冊子の１ページ分が複数ページになる）</a:t>
                      </a:r>
                      <a:endParaRPr altLang="ja-JP" b="0" dirty="0" lang="en-US" spc="-25" sz="20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36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4153632520"/>
                  </a:ext>
                </a:extLst>
              </a:tr>
              <a:tr h="345712">
                <a:tc>
                  <a:txBody>
                    <a:bodyPr/>
                    <a:lstStyle/>
                    <a:p>
                      <a:pPr algn="l" indent="0" latinLnBrk="1" marL="0">
                        <a:lnSpc>
                          <a:spcPct val="100000"/>
                        </a:lnSpc>
                        <a:spcBef>
                          <a:spcPts val="250"/>
                        </a:spcBef>
                        <a:spcAft>
                          <a:spcPts val="0"/>
                        </a:spcAft>
                      </a:pPr>
                      <a:r>
                        <a:rPr altLang="en-US" b="1" dirty="0" lang="ja-JP" spc="-25"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 試験室</a:t>
                      </a:r>
                      <a:endParaRPr b="1" dirty="0" lang="ja-JP" spc="-25"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7200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defTabSz="914400" eaLnBrk="1" fontAlgn="auto" hangingPunct="1" indent="127635" latinLnBrk="1" lvl="0" marL="0" marR="0" rtl="0">
                        <a:lnSpc>
                          <a:spcPct val="100000"/>
                        </a:lnSpc>
                        <a:spcBef>
                          <a:spcPts val="0"/>
                        </a:spcBef>
                        <a:spcAft>
                          <a:spcPts val="0"/>
                        </a:spcAft>
                        <a:buClrTx/>
                        <a:buSzTx/>
                        <a:buFontTx/>
                        <a:buNone/>
                        <a:tabLst/>
                        <a:defRPr/>
                      </a:pPr>
                      <a:r>
                        <a:rPr altLang="en-US" b="0" dirty="0" lang="ja-JP" spc="-25" sz="1800">
                          <a:effectLst/>
                          <a:latin charset="-128" panose="020B0604030504040204" pitchFamily="50" typeface="メイリオ"/>
                          <a:ea charset="-128" panose="020B0604030504040204" pitchFamily="50" typeface="メイリオ"/>
                          <a:cs charset="0" panose="02020603050405020304" pitchFamily="18" typeface="Times New Roman"/>
                        </a:rPr>
                        <a:t>一般試験室</a:t>
                      </a:r>
                      <a:endParaRPr altLang="ja-JP" b="0" dirty="0" lang="en-US" spc="-25" sz="18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3600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indent="127635" latinLnBrk="1" lvl="0">
                        <a:lnSpc>
                          <a:spcPct val="100000"/>
                        </a:lnSpc>
                        <a:spcAft>
                          <a:spcPts val="0"/>
                        </a:spcAft>
                      </a:pPr>
                      <a:r>
                        <a:rPr altLang="en-US" b="0" dirty="0" lang="ja-JP" spc="-25" sz="1800">
                          <a:effectLst/>
                          <a:latin charset="-128" panose="020B0604030504040204" pitchFamily="50" typeface="メイリオ"/>
                          <a:ea charset="-128" panose="020B0604030504040204" pitchFamily="50" typeface="メイリオ"/>
                          <a:cs charset="0" panose="02020603050405020304" pitchFamily="18" typeface="Times New Roman"/>
                        </a:rPr>
                        <a:t>別室</a:t>
                      </a:r>
                      <a:endParaRPr altLang="ja-JP" b="0" dirty="0" lang="en-US" spc="-25" sz="18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36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3769484781"/>
                  </a:ext>
                </a:extLst>
              </a:tr>
              <a:tr h="864000">
                <a:tc>
                  <a:txBody>
                    <a:bodyPr/>
                    <a:lstStyle/>
                    <a:p>
                      <a:pPr algn="l" indent="0" latinLnBrk="1" marL="0">
                        <a:lnSpc>
                          <a:spcPct val="100000"/>
                        </a:lnSpc>
                        <a:spcBef>
                          <a:spcPts val="250"/>
                        </a:spcBef>
                        <a:spcAft>
                          <a:spcPts val="0"/>
                        </a:spcAft>
                      </a:pPr>
                      <a:r>
                        <a:rPr altLang="ja-JP" b="1" dirty="0" lang="en-US" spc="0"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 </a:t>
                      </a:r>
                      <a:r>
                        <a:rPr altLang="en-US" b="1" dirty="0" lang="ja-JP" spc="0"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rPr>
                        <a:t>配付する問題冊子</a:t>
                      </a:r>
                      <a:endParaRPr b="1" dirty="0" lang="ja-JP" spc="-25" sz="1600">
                        <a:solidFill>
                          <a:schemeClr val="bg1"/>
                        </a:solidFill>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7200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6"/>
                    </a:solidFill>
                  </a:tcPr>
                </a:tc>
                <a:tc>
                  <a:txBody>
                    <a:bodyPr/>
                    <a:lstStyle/>
                    <a:p>
                      <a:pPr algn="just" indent="127635" latinLnBrk="1">
                        <a:lnSpc>
                          <a:spcPct val="100000"/>
                        </a:lnSpc>
                        <a:spcBef>
                          <a:spcPts val="250"/>
                        </a:spcBef>
                        <a:spcAft>
                          <a:spcPts val="0"/>
                        </a:spcAft>
                      </a:pPr>
                      <a:r>
                        <a:rPr altLang="en-US" b="0" dirty="0" lang="ja-JP" spc="-25" sz="1800">
                          <a:effectLst/>
                          <a:latin charset="-128" panose="020B0604030504040204" pitchFamily="50" typeface="メイリオ"/>
                          <a:ea charset="-128" panose="020B0604030504040204" pitchFamily="50" typeface="メイリオ"/>
                          <a:cs charset="0" panose="02020603050405020304" pitchFamily="18" typeface="Times New Roman"/>
                        </a:rPr>
                        <a:t>・拡大文字問題冊子（</a:t>
                      </a:r>
                      <a:r>
                        <a:rPr altLang="ja-JP" b="0" dirty="0" lang="en-US" spc="-25" sz="1800">
                          <a:effectLst/>
                          <a:latin charset="-128" panose="020B0604030504040204" pitchFamily="50" typeface="メイリオ"/>
                          <a:ea charset="-128" panose="020B0604030504040204" pitchFamily="50" typeface="メイリオ"/>
                          <a:cs charset="0" panose="02020603050405020304" pitchFamily="18" typeface="Times New Roman"/>
                        </a:rPr>
                        <a:t>14</a:t>
                      </a:r>
                      <a:r>
                        <a:rPr altLang="en-US" b="0" dirty="0" lang="ja-JP" spc="-25" sz="1800">
                          <a:effectLst/>
                          <a:latin charset="-128" panose="020B0604030504040204" pitchFamily="50" typeface="メイリオ"/>
                          <a:ea charset="-128" panose="020B0604030504040204" pitchFamily="50" typeface="メイリオ"/>
                          <a:cs charset="0" panose="02020603050405020304" pitchFamily="18" typeface="Times New Roman"/>
                        </a:rPr>
                        <a:t>ポイント）</a:t>
                      </a:r>
                      <a:endParaRPr altLang="ja-JP" b="0" dirty="0" lang="en-US" spc="-25" sz="1800">
                        <a:effectLst/>
                        <a:latin charset="-128" panose="020B0604030504040204" pitchFamily="50" typeface="メイリオ"/>
                        <a:ea charset="-128" panose="020B0604030504040204" pitchFamily="50" typeface="メイリオ"/>
                        <a:cs charset="0" panose="02020603050405020304" pitchFamily="18" typeface="Times New Roman"/>
                      </a:endParaRPr>
                    </a:p>
                    <a:p>
                      <a:pPr algn="just" indent="127635" latinLnBrk="1">
                        <a:lnSpc>
                          <a:spcPct val="100000"/>
                        </a:lnSpc>
                        <a:spcBef>
                          <a:spcPts val="250"/>
                        </a:spcBef>
                        <a:spcAft>
                          <a:spcPts val="0"/>
                        </a:spcAft>
                      </a:pPr>
                      <a:r>
                        <a:rPr altLang="en-US" b="0" dirty="0" lang="ja-JP" spc="-25" sz="1800">
                          <a:effectLst/>
                          <a:latin charset="-128" panose="020B0604030504040204" pitchFamily="50" typeface="メイリオ"/>
                          <a:ea charset="-128" panose="020B0604030504040204" pitchFamily="50" typeface="メイリオ"/>
                          <a:cs charset="0" panose="02020603050405020304" pitchFamily="18" typeface="Times New Roman"/>
                        </a:rPr>
                        <a:t>・一般問題冊子</a:t>
                      </a:r>
                      <a:endParaRPr altLang="ja-JP" b="0" dirty="0" lang="en-US" spc="-25" sz="18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7200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indent="127635" latinLnBrk="1">
                        <a:lnSpc>
                          <a:spcPct val="100000"/>
                        </a:lnSpc>
                        <a:spcAft>
                          <a:spcPts val="0"/>
                        </a:spcAft>
                      </a:pPr>
                      <a:r>
                        <a:rPr altLang="en-US" b="0" dirty="0" lang="ja-JP" spc="-25" sz="1800">
                          <a:effectLst/>
                          <a:latin charset="-128" panose="020B0604030504040204" pitchFamily="50" typeface="メイリオ"/>
                          <a:ea charset="-128" panose="020B0604030504040204" pitchFamily="50" typeface="メイリオ"/>
                          <a:cs charset="0" panose="02020603050405020304" pitchFamily="18" typeface="Times New Roman"/>
                        </a:rPr>
                        <a:t>・拡大文字問題冊子（</a:t>
                      </a:r>
                      <a:r>
                        <a:rPr altLang="ja-JP" b="0" dirty="0" lang="en-US" spc="-25" sz="1800">
                          <a:effectLst/>
                          <a:latin charset="-128" panose="020B0604030504040204" pitchFamily="50" typeface="メイリオ"/>
                          <a:ea charset="-128" panose="020B0604030504040204" pitchFamily="50" typeface="メイリオ"/>
                          <a:cs charset="0" panose="02020603050405020304" pitchFamily="18" typeface="Times New Roman"/>
                        </a:rPr>
                        <a:t>22</a:t>
                      </a:r>
                      <a:r>
                        <a:rPr altLang="en-US" b="0" dirty="0" lang="ja-JP" spc="-25" sz="1800">
                          <a:effectLst/>
                          <a:latin charset="-128" panose="020B0604030504040204" pitchFamily="50" typeface="メイリオ"/>
                          <a:ea charset="-128" panose="020B0604030504040204" pitchFamily="50" typeface="メイリオ"/>
                          <a:cs charset="0" panose="02020603050405020304" pitchFamily="18" typeface="Times New Roman"/>
                        </a:rPr>
                        <a:t>ポイント）</a:t>
                      </a:r>
                      <a:endParaRPr altLang="ja-JP" b="0" dirty="0" lang="en-US" spc="-25" sz="1800">
                        <a:effectLst/>
                        <a:latin charset="-128" panose="020B0604030504040204" pitchFamily="50" typeface="メイリオ"/>
                        <a:ea charset="-128" panose="020B0604030504040204" pitchFamily="50" typeface="メイリオ"/>
                        <a:cs charset="0" panose="02020603050405020304" pitchFamily="18" typeface="Times New Roman"/>
                      </a:endParaRPr>
                    </a:p>
                    <a:p>
                      <a:pPr algn="just" indent="127635" latinLnBrk="1">
                        <a:lnSpc>
                          <a:spcPct val="100000"/>
                        </a:lnSpc>
                        <a:spcAft>
                          <a:spcPts val="0"/>
                        </a:spcAft>
                      </a:pPr>
                      <a:r>
                        <a:rPr altLang="en-US" b="0" dirty="0" lang="ja-JP" spc="-25" sz="1600">
                          <a:effectLst/>
                          <a:latin charset="-128" panose="020B0604030504040204" pitchFamily="50" typeface="メイリオ"/>
                          <a:ea charset="-128" panose="020B0604030504040204" pitchFamily="50" typeface="メイリオ"/>
                          <a:cs charset="0" panose="02020603050405020304" pitchFamily="18" typeface="Times New Roman"/>
                        </a:rPr>
                        <a:t>（配慮申請時に選択した科目の冊子のみ）</a:t>
                      </a:r>
                      <a:endParaRPr altLang="ja-JP" b="0" dirty="0" lang="en-US" spc="-25" sz="1600">
                        <a:effectLst/>
                        <a:latin charset="-128" panose="020B0604030504040204" pitchFamily="50" typeface="メイリオ"/>
                        <a:ea charset="-128" panose="020B0604030504040204" pitchFamily="50" typeface="メイリオ"/>
                        <a:cs charset="0" panose="02020603050405020304" pitchFamily="18" typeface="Times New Roman"/>
                      </a:endParaRPr>
                    </a:p>
                    <a:p>
                      <a:pPr algn="just" indent="127635" latinLnBrk="1">
                        <a:lnSpc>
                          <a:spcPct val="100000"/>
                        </a:lnSpc>
                        <a:spcAft>
                          <a:spcPts val="0"/>
                        </a:spcAft>
                      </a:pPr>
                      <a:r>
                        <a:rPr altLang="en-US" b="0" dirty="0" lang="ja-JP" spc="-25" sz="1800">
                          <a:effectLst/>
                          <a:latin charset="-128" panose="020B0604030504040204" pitchFamily="50" typeface="メイリオ"/>
                          <a:ea charset="-128" panose="020B0604030504040204" pitchFamily="50" typeface="メイリオ"/>
                          <a:cs charset="0" panose="02020603050405020304" pitchFamily="18" typeface="Times New Roman"/>
                        </a:rPr>
                        <a:t>・一般問題冊子</a:t>
                      </a:r>
                      <a:endParaRPr altLang="ja-JP" b="0" dirty="0" lang="en-US" spc="-25" sz="18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62865" marR="62865" marT="72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4225025031"/>
                  </a:ext>
                </a:extLst>
              </a:tr>
            </a:tbl>
          </a:graphicData>
        </a:graphic>
      </p:graphicFrame>
      <p:sp>
        <p:nvSpPr>
          <p:cNvPr id="10" name="Rectangle 1">
            <a:extLst>
              <a:ext uri="{FF2B5EF4-FFF2-40B4-BE49-F238E27FC236}">
                <a16:creationId xmlns:a16="http://schemas.microsoft.com/office/drawing/2014/main" id="{A8E6D9A9-9299-4690-91ED-EA153E24CDA4}"/>
              </a:ext>
            </a:extLst>
          </p:cNvPr>
          <p:cNvSpPr>
            <a:spLocks noChangeArrowheads="1"/>
          </p:cNvSpPr>
          <p:nvPr/>
        </p:nvSpPr>
        <p:spPr bwMode="auto">
          <a:xfrm>
            <a:off x="2790826" y="2977881"/>
            <a:ext cx="184731"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bIns="45720" compatLnSpc="1" lIns="91440" numCol="1" rIns="91440" tIns="45720" vert="horz" wrap="none">
            <a:prstTxWarp prst="textNoShape">
              <a:avLst/>
            </a:prstTxWarp>
            <a:spAutoFit/>
          </a:bodyPr>
          <a:lstStyle/>
          <a:p>
            <a:endParaRPr altLang="en-US" dirty="0" lang="ja-JP"/>
          </a:p>
        </p:txBody>
      </p:sp>
      <p:sp>
        <p:nvSpPr>
          <p:cNvPr id="11" name="正方形/長方形 10">
            <a:extLst>
              <a:ext uri="{FF2B5EF4-FFF2-40B4-BE49-F238E27FC236}">
                <a16:creationId xmlns:a16="http://schemas.microsoft.com/office/drawing/2014/main" id="{86D35341-1602-43E5-8580-E2B542FE8ADC}"/>
              </a:ext>
            </a:extLst>
          </p:cNvPr>
          <p:cNvSpPr/>
          <p:nvPr/>
        </p:nvSpPr>
        <p:spPr>
          <a:xfrm>
            <a:off x="191999" y="117000"/>
            <a:ext cx="2952001" cy="584775"/>
          </a:xfrm>
          <a:prstGeom prst="rect">
            <a:avLst/>
          </a:prstGeom>
        </p:spPr>
        <p:txBody>
          <a:bodyPr wrap="square">
            <a:spAutoFit/>
          </a:bodyPr>
          <a:lstStyle/>
          <a:p>
            <a:pPr eaLnBrk="1" hangingPunct="1">
              <a:spcBef>
                <a:spcPts val="2400"/>
              </a:spcBef>
              <a:defRPr/>
            </a:pPr>
            <a:r>
              <a:rPr altLang="ja-JP" b="1" dirty="0" kern="0" lang="en-US" sz="3200">
                <a:latin charset="-128" panose="020B0604030504040204" pitchFamily="50" typeface="メイリオ"/>
                <a:ea charset="-128" panose="020B0604030504040204" pitchFamily="50" typeface="メイリオ"/>
              </a:rPr>
              <a:t>【</a:t>
            </a:r>
            <a:r>
              <a:rPr altLang="ja-JP" dirty="0" lang="en-US" sz="3200">
                <a:latin charset="-128" panose="020B0604030504040204" pitchFamily="50" typeface="メイリオ"/>
                <a:ea charset="-128" panose="020B0604030504040204" pitchFamily="50" typeface="メイリオ"/>
              </a:rPr>
              <a:t>P</a:t>
            </a:r>
            <a:r>
              <a:rPr altLang="ja-JP" dirty="0" kern="0" lang="en-US" sz="3200">
                <a:latin charset="-128" panose="020B0604030504040204" pitchFamily="50" typeface="メイリオ"/>
                <a:ea charset="-128" panose="020B0604030504040204" pitchFamily="50" typeface="メイリオ"/>
              </a:rPr>
              <a:t>11</a:t>
            </a:r>
            <a:r>
              <a:rPr altLang="en-US" dirty="0" kern="0" lang="ja-JP" sz="3200">
                <a:latin charset="-128" panose="020B0604030504040204" pitchFamily="50" typeface="メイリオ"/>
                <a:ea charset="-128" panose="020B0604030504040204" pitchFamily="50" typeface="メイリオ"/>
              </a:rPr>
              <a:t>～</a:t>
            </a:r>
            <a:r>
              <a:rPr altLang="ja-JP" dirty="0" kern="0" lang="en-US" sz="3200">
                <a:latin charset="-128" panose="020B0604030504040204" pitchFamily="50" typeface="メイリオ"/>
                <a:ea charset="-128" panose="020B0604030504040204" pitchFamily="50" typeface="メイリオ"/>
              </a:rPr>
              <a:t>12</a:t>
            </a:r>
            <a:r>
              <a:rPr altLang="ja-JP" b="1" dirty="0" kern="0" lang="en-US" sz="3200">
                <a:latin charset="-128" panose="020B0604030504040204" pitchFamily="50" typeface="メイリオ"/>
                <a:ea charset="-128" panose="020B0604030504040204" pitchFamily="50" typeface="メイリオ"/>
              </a:rPr>
              <a:t>】</a:t>
            </a:r>
          </a:p>
        </p:txBody>
      </p:sp>
      <p:sp>
        <p:nvSpPr>
          <p:cNvPr id="15" name="テキスト ボックス 14">
            <a:extLst>
              <a:ext uri="{FF2B5EF4-FFF2-40B4-BE49-F238E27FC236}">
                <a16:creationId xmlns:a16="http://schemas.microsoft.com/office/drawing/2014/main" id="{2BAB806A-B534-4579-A812-6C59E24876D9}"/>
              </a:ext>
            </a:extLst>
          </p:cNvPr>
          <p:cNvSpPr txBox="1"/>
          <p:nvPr/>
        </p:nvSpPr>
        <p:spPr>
          <a:xfrm>
            <a:off x="359661" y="933613"/>
            <a:ext cx="11520000" cy="479387"/>
          </a:xfrm>
          <a:prstGeom prst="rect">
            <a:avLst/>
          </a:prstGeom>
          <a:solidFill>
            <a:srgbClr val="F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108000" wrap="square">
            <a:noAutofit/>
          </a:bodyPr>
          <a:lstStyle/>
          <a:p>
            <a:r>
              <a:rPr altLang="en-US" b="1" dirty="0" lang="ja-JP" sz="2800">
                <a:solidFill>
                  <a:srgbClr val="FFFFFF"/>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4030504040204" pitchFamily="50" typeface="メイリオ"/>
                <a:ea charset="-128" panose="020B0604030504040204" pitchFamily="50" typeface="メイリオ"/>
              </a:rPr>
              <a:t>拡大文字問題冊子（Ｂ４判 両面印刷）</a:t>
            </a:r>
          </a:p>
        </p:txBody>
      </p:sp>
    </p:spTree>
    <p:extLst>
      <p:ext uri="{BB962C8B-B14F-4D97-AF65-F5344CB8AC3E}">
        <p14:creationId xmlns:p14="http://schemas.microsoft.com/office/powerpoint/2010/main" val="1938010044"/>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DBED650-91C3-4380-887D-B854D1056C26}"/>
              </a:ext>
            </a:extLst>
          </p:cNvPr>
          <p:cNvSpPr>
            <a:spLocks noGrp="1"/>
          </p:cNvSpPr>
          <p:nvPr>
            <p:ph idx="12" sz="quarter" type="sldNum"/>
          </p:nvPr>
        </p:nvSpPr>
        <p:spPr/>
        <p:txBody>
          <a:bodyPr/>
          <a:lstStyle/>
          <a:p>
            <a:pPr>
              <a:defRPr/>
            </a:pPr>
            <a:fld id="{198FBEA1-C32F-40FF-90BF-88E25CC95112}" type="slidenum">
              <a:rPr altLang="ja-JP" lang="en-US" smtClean="0"/>
              <a:pPr>
                <a:defRPr/>
              </a:pPr>
              <a:t>9</a:t>
            </a:fld>
            <a:endParaRPr altLang="ja-JP" dirty="0" lang="en-US"/>
          </a:p>
        </p:txBody>
      </p:sp>
      <p:sp>
        <p:nvSpPr>
          <p:cNvPr id="7" name="Rectangle 3">
            <a:extLst>
              <a:ext uri="{FF2B5EF4-FFF2-40B4-BE49-F238E27FC236}">
                <a16:creationId xmlns:a16="http://schemas.microsoft.com/office/drawing/2014/main" id="{79E163AD-9F63-4122-A781-EC34C157402F}"/>
              </a:ext>
            </a:extLst>
          </p:cNvPr>
          <p:cNvSpPr txBox="1">
            <a:spLocks noChangeArrowheads="1"/>
          </p:cNvSpPr>
          <p:nvPr/>
        </p:nvSpPr>
        <p:spPr bwMode="auto">
          <a:xfrm>
            <a:off x="336000" y="1701000"/>
            <a:ext cx="11520000" cy="93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lnSpc>
                <a:spcPts val="2900"/>
              </a:lnSpc>
              <a:spcBef>
                <a:spcPts val="0"/>
              </a:spcBef>
              <a:spcAft>
                <a:spcPts val="0"/>
              </a:spcAft>
              <a:buFont charset="2" panose="05000000000000000000" pitchFamily="2" typeface="Wingdings"/>
              <a:buChar char="l"/>
            </a:pPr>
            <a:r>
              <a:rPr altLang="en-US" dirty="0" lang="ja-JP" spc="-150" sz="2400">
                <a:latin charset="-128" panose="020B0604030504040204" pitchFamily="50" typeface="メイリオ"/>
                <a:ea charset="-128" panose="020B0604030504040204" pitchFamily="50" typeface="メイリオ"/>
              </a:rPr>
              <a:t>　一般の解答用紙（マークシート）にマークすることが困難である受験者を</a:t>
            </a:r>
            <a:r>
              <a:rPr altLang="en-US" dirty="0" lang="ja-JP" spc="-150" sz="2400">
                <a:solidFill>
                  <a:schemeClr val="accent4"/>
                </a:solidFill>
                <a:latin charset="-128" panose="020B0604030504040204" pitchFamily="50" typeface="メイリオ"/>
                <a:ea charset="-128" panose="020B0604030504040204" pitchFamily="50" typeface="メイリオ"/>
              </a:rPr>
              <a:t>対象に</a:t>
            </a:r>
            <a:r>
              <a:rPr altLang="en-US" dirty="0" lang="ja-JP" spc="-150" sz="2400">
                <a:latin charset="-128" panose="020B0604030504040204" pitchFamily="50" typeface="メイリオ"/>
                <a:ea charset="-128" panose="020B0604030504040204" pitchFamily="50" typeface="メイリオ"/>
              </a:rPr>
              <a:t>，別の解答用紙を使用する解答方法として，</a:t>
            </a:r>
            <a:r>
              <a:rPr altLang="en-US" dirty="0" lang="ja-JP" spc="-150" sz="2400" u="sng">
                <a:solidFill>
                  <a:srgbClr val="FF0000"/>
                </a:solidFill>
                <a:latin charset="-128" panose="020B0604030504040204" pitchFamily="50" typeface="メイリオ"/>
                <a:ea charset="-128" panose="020B0604030504040204" pitchFamily="50" typeface="メイリオ"/>
              </a:rPr>
              <a:t>「文字解答」</a:t>
            </a:r>
            <a:r>
              <a:rPr altLang="en-US" dirty="0" lang="ja-JP" spc="-150" sz="2400">
                <a:latin charset="-128" panose="020B0604030504040204" pitchFamily="50" typeface="メイリオ"/>
                <a:ea charset="-128" panose="020B0604030504040204" pitchFamily="50" typeface="メイリオ"/>
              </a:rPr>
              <a:t>と</a:t>
            </a:r>
            <a:r>
              <a:rPr altLang="ja-JP" dirty="0" lang="en-US" sz="2400">
                <a:solidFill>
                  <a:schemeClr val="accent4"/>
                </a:solidFill>
                <a:latin charset="-128" panose="020B0604030504040204" pitchFamily="50" typeface="メイリオ"/>
                <a:ea charset="-128" panose="020B0604030504040204" pitchFamily="50" typeface="メイリオ"/>
              </a:rPr>
              <a:t> </a:t>
            </a:r>
            <a:r>
              <a:rPr altLang="en-US" dirty="0" lang="ja-JP" sz="2400" u="sng">
                <a:solidFill>
                  <a:srgbClr val="FF0000"/>
                </a:solidFill>
                <a:latin charset="-128" panose="020B0604030504040204" pitchFamily="50" typeface="メイリオ"/>
                <a:ea charset="-128" panose="020B0604030504040204" pitchFamily="50" typeface="メイリオ"/>
              </a:rPr>
              <a:t>「チェック解答」</a:t>
            </a:r>
            <a:r>
              <a:rPr altLang="en-US" dirty="0" lang="ja-JP" sz="2400">
                <a:latin charset="-128" panose="020B0604030504040204" pitchFamily="50" typeface="メイリオ"/>
                <a:ea charset="-128" panose="020B0604030504040204" pitchFamily="50" typeface="メイリオ"/>
              </a:rPr>
              <a:t>がある。</a:t>
            </a:r>
            <a:endParaRPr altLang="ja-JP" dirty="0" lang="en-US" sz="2400">
              <a:latin charset="-128" panose="020B0604030504040204" pitchFamily="50" typeface="メイリオ"/>
              <a:ea charset="-128" panose="020B0604030504040204" pitchFamily="50" typeface="メイリオ"/>
            </a:endParaRPr>
          </a:p>
        </p:txBody>
      </p:sp>
      <p:sp>
        <p:nvSpPr>
          <p:cNvPr id="8" name="Rectangle 4">
            <a:extLst>
              <a:ext uri="{FF2B5EF4-FFF2-40B4-BE49-F238E27FC236}">
                <a16:creationId xmlns:a16="http://schemas.microsoft.com/office/drawing/2014/main" id="{2F33F991-CC7A-4491-B79A-51305F4A9BEC}"/>
              </a:ext>
            </a:extLst>
          </p:cNvPr>
          <p:cNvSpPr>
            <a:spLocks noChangeArrowheads="1"/>
          </p:cNvSpPr>
          <p:nvPr/>
        </p:nvSpPr>
        <p:spPr bwMode="auto">
          <a:xfrm>
            <a:off x="336000" y="4869000"/>
            <a:ext cx="11520000" cy="11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457200" marL="4572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indent="-342900" marL="436562">
              <a:spcBef>
                <a:spcPts val="0"/>
              </a:spcBef>
              <a:spcAft>
                <a:spcPts val="0"/>
              </a:spcAft>
              <a:buFont charset="2" panose="05000000000000000000" pitchFamily="2" typeface="Wingdings"/>
              <a:buChar char="l"/>
            </a:pPr>
            <a:r>
              <a:rPr altLang="en-US" dirty="0" lang="ja-JP" sz="2400">
                <a:latin charset="-128" panose="020B0604030504040204" pitchFamily="50" typeface="メイリオ"/>
                <a:ea charset="-128" panose="020B0604030504040204" pitchFamily="50" typeface="メイリオ"/>
              </a:rPr>
              <a:t> </a:t>
            </a:r>
            <a:r>
              <a:rPr altLang="en-US" dirty="0" lang="ja-JP" sz="2200">
                <a:latin charset="-128" panose="020B0604030504040204" pitchFamily="50" typeface="メイリオ"/>
                <a:ea charset="-128" panose="020B0604030504040204" pitchFamily="50" typeface="メイリオ"/>
              </a:rPr>
              <a:t>文字解答用紙・チェック解答用紙のサンプルは，大学入試センターのウェブサイトに掲載。</a:t>
            </a:r>
            <a:r>
              <a:rPr altLang="ja-JP" dirty="0" kern="0" lang="en-US" sz="2200">
                <a:solidFill>
                  <a:srgbClr val="000000"/>
                </a:solidFill>
                <a:latin charset="-128" panose="020B0604030504040204" pitchFamily="50" typeface="メイリオ"/>
                <a:ea charset="-128" panose="020B0604030504040204" pitchFamily="50" typeface="メイリオ"/>
              </a:rPr>
              <a:t>       </a:t>
            </a:r>
          </a:p>
          <a:p>
            <a:pPr indent="0" marL="93662">
              <a:spcBef>
                <a:spcPts val="0"/>
              </a:spcBef>
              <a:spcAft>
                <a:spcPts val="0"/>
              </a:spcAft>
              <a:buNone/>
            </a:pPr>
            <a:r>
              <a:rPr altLang="ja-JP" dirty="0" kern="0" lang="en-US" sz="2200">
                <a:solidFill>
                  <a:srgbClr val="000000"/>
                </a:solidFill>
                <a:latin charset="-128" panose="020B0604030504040204" pitchFamily="50" typeface="メイリオ"/>
                <a:ea charset="-128" panose="020B0604030504040204" pitchFamily="50" typeface="メイリオ"/>
              </a:rPr>
              <a:t>    https://www.dnc.ac.jp/kyotsu/shiken_jouhou/r9/Charactercheck.html</a:t>
            </a:r>
            <a:endParaRPr altLang="ja-JP" dirty="0" lang="en-US" sz="2200">
              <a:latin charset="-128" panose="020B0604030504040204" pitchFamily="50" typeface="メイリオ"/>
              <a:ea charset="-128" panose="020B0604030504040204" pitchFamily="50" typeface="メイリオ"/>
            </a:endParaRPr>
          </a:p>
          <a:p>
            <a:pPr marL="550862">
              <a:spcBef>
                <a:spcPts val="600"/>
              </a:spcBef>
              <a:spcAft>
                <a:spcPts val="1200"/>
              </a:spcAft>
              <a:buFont charset="2" panose="05000000000000000000" pitchFamily="2" typeface="Wingdings"/>
              <a:buChar char="l"/>
            </a:pPr>
            <a:endParaRPr altLang="ja-JP" dirty="0" lang="en-US" sz="800"/>
          </a:p>
        </p:txBody>
      </p:sp>
      <p:graphicFrame>
        <p:nvGraphicFramePr>
          <p:cNvPr id="10" name="コンテンツ プレースホルダー 4">
            <a:extLst>
              <a:ext uri="{FF2B5EF4-FFF2-40B4-BE49-F238E27FC236}">
                <a16:creationId xmlns:a16="http://schemas.microsoft.com/office/drawing/2014/main" id="{572D540A-281D-41B4-9840-365701AA6942}"/>
              </a:ext>
            </a:extLst>
          </p:cNvPr>
          <p:cNvGraphicFramePr>
            <a:graphicFrameLocks noGrp="1"/>
          </p:cNvGraphicFramePr>
          <p:nvPr>
            <p:ph idx="1"/>
            <p:extLst>
              <p:ext uri="{D42A27DB-BD31-4B8C-83A1-F6EECF244321}">
                <p14:modId xmlns:p14="http://schemas.microsoft.com/office/powerpoint/2010/main" val="2012977282"/>
              </p:ext>
            </p:extLst>
          </p:nvPr>
        </p:nvGraphicFramePr>
        <p:xfrm>
          <a:off x="768000" y="2637000"/>
          <a:ext cx="11088000" cy="2088000"/>
        </p:xfrm>
        <a:graphic>
          <a:graphicData uri="http://schemas.openxmlformats.org/drawingml/2006/table">
            <a:tbl>
              <a:tblPr bandRow="1" firstRow="1">
                <a:tableStyleId>{2D5ABB26-0587-4C30-8999-92F81FD0307C}</a:tableStyleId>
              </a:tblPr>
              <a:tblGrid>
                <a:gridCol w="2016000">
                  <a:extLst>
                    <a:ext uri="{9D8B030D-6E8A-4147-A177-3AD203B41FA5}">
                      <a16:colId xmlns:a16="http://schemas.microsoft.com/office/drawing/2014/main" val="3646700137"/>
                    </a:ext>
                  </a:extLst>
                </a:gridCol>
                <a:gridCol w="4452000">
                  <a:extLst>
                    <a:ext uri="{9D8B030D-6E8A-4147-A177-3AD203B41FA5}">
                      <a16:colId xmlns:a16="http://schemas.microsoft.com/office/drawing/2014/main" val="2764035913"/>
                    </a:ext>
                  </a:extLst>
                </a:gridCol>
                <a:gridCol w="4620000">
                  <a:extLst>
                    <a:ext uri="{9D8B030D-6E8A-4147-A177-3AD203B41FA5}">
                      <a16:colId xmlns:a16="http://schemas.microsoft.com/office/drawing/2014/main" val="1564361945"/>
                    </a:ext>
                  </a:extLst>
                </a:gridCol>
              </a:tblGrid>
              <a:tr h="515992">
                <a:tc>
                  <a:txBody>
                    <a:bodyPr/>
                    <a:lstStyle/>
                    <a:p>
                      <a:endParaRPr altLang="en-US" dirty="0" kumimoji="1" lang="ja-JP" sz="1600">
                        <a:solidFill>
                          <a:schemeClr val="bg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algn="ctr" cap="flat" cmpd="sng" w="12700">
                      <a:noFill/>
                      <a:prstDash val="solid"/>
                      <a:round/>
                      <a:headEnd len="med" type="none" w="med"/>
                      <a:tailEnd len="med" type="none" w="med"/>
                    </a:lnTlToBr>
                    <a:solidFill>
                      <a:srgbClr val="333399"/>
                    </a:solidFill>
                  </a:tcPr>
                </a:tc>
                <a:tc>
                  <a:txBody>
                    <a:bodyPr/>
                    <a:lstStyle/>
                    <a:p>
                      <a:pPr algn="ctr"/>
                      <a:r>
                        <a:rPr altLang="en-US" b="1" dirty="0" kumimoji="1" lang="ja-JP" sz="2000">
                          <a:solidFill>
                            <a:schemeClr val="bg1"/>
                          </a:solidFill>
                          <a:latin charset="-128" panose="020B0604030504040204" pitchFamily="50" typeface="メイリオ"/>
                          <a:ea charset="-128" panose="020B0604030504040204" pitchFamily="50" typeface="メイリオ"/>
                        </a:rPr>
                        <a:t>文字解答</a:t>
                      </a:r>
                    </a:p>
                  </a:txBody>
                  <a:tcPr anchor="ctr" marB="0">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rgbClr val="333399"/>
                    </a:solidFill>
                  </a:tcPr>
                </a:tc>
                <a:tc>
                  <a:txBody>
                    <a:bodyPr/>
                    <a:lstStyle/>
                    <a:p>
                      <a:pPr algn="ctr"/>
                      <a:r>
                        <a:rPr altLang="en-US" b="1" dirty="0" kumimoji="1" lang="ja-JP" sz="2000">
                          <a:solidFill>
                            <a:schemeClr val="bg1"/>
                          </a:solidFill>
                          <a:latin charset="-128" panose="020B0604030504040204" pitchFamily="50" typeface="メイリオ"/>
                          <a:ea charset="-128" panose="020B0604030504040204" pitchFamily="50" typeface="メイリオ"/>
                        </a:rPr>
                        <a:t>チェック解答</a:t>
                      </a:r>
                    </a:p>
                  </a:txBody>
                  <a:tcPr anchor="ctr" marB="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rgbClr val="333399"/>
                    </a:solidFill>
                  </a:tcPr>
                </a:tc>
                <a:extLst>
                  <a:ext uri="{0D108BD9-81ED-4DB2-BD59-A6C34878D82A}">
                    <a16:rowId xmlns:a16="http://schemas.microsoft.com/office/drawing/2014/main" val="685538654"/>
                  </a:ext>
                </a:extLst>
              </a:tr>
              <a:tr h="515992">
                <a:tc>
                  <a:txBody>
                    <a:bodyPr/>
                    <a:lstStyle/>
                    <a:p>
                      <a:r>
                        <a:rPr altLang="en-US" b="1" dirty="0" kumimoji="1" lang="ja-JP" sz="2000">
                          <a:solidFill>
                            <a:schemeClr val="bg1"/>
                          </a:solidFill>
                          <a:latin charset="-128" panose="020B0604030504040204" pitchFamily="50" typeface="メイリオ"/>
                          <a:ea charset="-128" panose="020B0604030504040204" pitchFamily="50" typeface="メイリオ"/>
                        </a:rPr>
                        <a:t> 解答用紙</a:t>
                      </a:r>
                    </a:p>
                  </a:txBody>
                  <a:tcPr anchor="ctr" marB="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rgbClr val="333399"/>
                    </a:solidFill>
                  </a:tcPr>
                </a:tc>
                <a:tc>
                  <a:txBody>
                    <a:bodyPr/>
                    <a:lstStyle/>
                    <a:p>
                      <a:r>
                        <a:rPr altLang="en-US" dirty="0" kumimoji="1" lang="ja-JP" sz="2000" u="none">
                          <a:solidFill>
                            <a:schemeClr val="tx1"/>
                          </a:solidFill>
                          <a:latin charset="-128" panose="020B0604030504040204" pitchFamily="50" typeface="メイリオ"/>
                          <a:ea charset="-128" panose="020B0604030504040204" pitchFamily="50" typeface="メイリオ"/>
                        </a:rPr>
                        <a:t>文字解答用紙</a:t>
                      </a:r>
                    </a:p>
                  </a:txBody>
                  <a:tcPr anchor="ctr" marB="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en-US" dirty="0" kumimoji="1" lang="ja-JP" sz="2000" u="none">
                          <a:solidFill>
                            <a:schemeClr val="tx1"/>
                          </a:solidFill>
                          <a:latin charset="-128" panose="020B0604030504040204" pitchFamily="50" typeface="メイリオ"/>
                          <a:ea charset="-128" panose="020B0604030504040204" pitchFamily="50" typeface="メイリオ"/>
                        </a:rPr>
                        <a:t>チェック解答用紙</a:t>
                      </a:r>
                    </a:p>
                  </a:txBody>
                  <a:tcPr anchor="ctr" marB="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3170978463"/>
                  </a:ext>
                </a:extLst>
              </a:tr>
              <a:tr h="517396">
                <a:tc>
                  <a:txBody>
                    <a:bodyPr/>
                    <a:lstStyle/>
                    <a:p>
                      <a:r>
                        <a:rPr altLang="en-US" b="1" dirty="0" kumimoji="1" lang="ja-JP" sz="2000">
                          <a:solidFill>
                            <a:schemeClr val="bg1"/>
                          </a:solidFill>
                          <a:latin charset="-128" panose="020B0604030504040204" pitchFamily="50" typeface="メイリオ"/>
                          <a:ea charset="-128" panose="020B0604030504040204" pitchFamily="50" typeface="メイリオ"/>
                        </a:rPr>
                        <a:t> 解答方法</a:t>
                      </a:r>
                    </a:p>
                  </a:txBody>
                  <a:tcPr anchor="ctr" marB="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rgbClr val="333399"/>
                    </a:solidFill>
                  </a:tcPr>
                </a:tc>
                <a:tc>
                  <a:txBody>
                    <a:bodyPr/>
                    <a:lstStyle/>
                    <a:p>
                      <a:r>
                        <a:rPr altLang="en-US" dirty="0" lang="ja-JP" sz="2000">
                          <a:latin charset="-128" panose="020B0604030504040204" pitchFamily="50" typeface="メイリオ"/>
                          <a:ea charset="-128" panose="020B0604030504040204" pitchFamily="50" typeface="メイリオ"/>
                        </a:rPr>
                        <a:t>受験者が</a:t>
                      </a:r>
                      <a:r>
                        <a:rPr altLang="en-US" dirty="0" lang="ja-JP" sz="2000" u="none">
                          <a:solidFill>
                            <a:srgbClr val="FF0000"/>
                          </a:solidFill>
                          <a:latin charset="-128" panose="020B0604030504040204" pitchFamily="50" typeface="メイリオ"/>
                          <a:ea charset="-128" panose="020B0604030504040204" pitchFamily="50" typeface="メイリオ"/>
                        </a:rPr>
                        <a:t>選択肢の数字等を</a:t>
                      </a:r>
                      <a:r>
                        <a:rPr altLang="en-US" b="1" dirty="0" lang="ja-JP" sz="2000" u="sng">
                          <a:solidFill>
                            <a:srgbClr val="FF0000"/>
                          </a:solidFill>
                          <a:latin charset="-128" panose="020B0604030504040204" pitchFamily="50" typeface="メイリオ"/>
                          <a:ea charset="-128" panose="020B0604030504040204" pitchFamily="50" typeface="メイリオ"/>
                        </a:rPr>
                        <a:t>記入</a:t>
                      </a:r>
                      <a:endParaRPr altLang="en-US" b="1" dirty="0" kumimoji="1" lang="ja-JP" sz="2000" u="sng">
                        <a:solidFill>
                          <a:srgbClr val="FF0000"/>
                        </a:solidFill>
                        <a:latin charset="-128" panose="020B0604030504040204" pitchFamily="50" typeface="メイリオ"/>
                        <a:ea charset="-128" panose="020B0604030504040204" pitchFamily="50" typeface="メイリオ"/>
                      </a:endParaRPr>
                    </a:p>
                  </a:txBody>
                  <a:tcPr anchor="ctr" marB="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en-US" dirty="0" lang="ja-JP" sz="2000">
                          <a:latin charset="-128" panose="020B0604030504040204" pitchFamily="50" typeface="メイリオ"/>
                          <a:ea charset="-128" panose="020B0604030504040204" pitchFamily="50" typeface="メイリオ"/>
                        </a:rPr>
                        <a:t>受験者が</a:t>
                      </a:r>
                      <a:r>
                        <a:rPr altLang="en-US" dirty="0" lang="ja-JP" sz="2000" u="none">
                          <a:solidFill>
                            <a:srgbClr val="FF0000"/>
                          </a:solidFill>
                          <a:latin charset="-128" panose="020B0604030504040204" pitchFamily="50" typeface="メイリオ"/>
                          <a:ea charset="-128" panose="020B0604030504040204" pitchFamily="50" typeface="メイリオ"/>
                        </a:rPr>
                        <a:t>選択肢の数字等を</a:t>
                      </a:r>
                      <a:r>
                        <a:rPr altLang="en-US" b="1" dirty="0" lang="ja-JP" sz="2000" u="sng">
                          <a:solidFill>
                            <a:srgbClr val="FF0000"/>
                          </a:solidFill>
                          <a:latin charset="-128" panose="020B0604030504040204" pitchFamily="50" typeface="メイリオ"/>
                          <a:ea charset="-128" panose="020B0604030504040204" pitchFamily="50" typeface="メイリオ"/>
                        </a:rPr>
                        <a:t>チェック</a:t>
                      </a:r>
                      <a:endParaRPr altLang="en-US" b="1" dirty="0" kumimoji="1" lang="ja-JP" sz="2000" u="sng">
                        <a:solidFill>
                          <a:srgbClr val="FF0000"/>
                        </a:solidFill>
                        <a:latin charset="-128" panose="020B0604030504040204" pitchFamily="50" typeface="メイリオ"/>
                        <a:ea charset="-128" panose="020B0604030504040204" pitchFamily="50" typeface="メイリオ"/>
                      </a:endParaRPr>
                    </a:p>
                  </a:txBody>
                  <a:tcPr anchor="ctr" marB="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2449622968"/>
                  </a:ext>
                </a:extLst>
              </a:tr>
              <a:tr h="538620">
                <a:tc>
                  <a:txBody>
                    <a:bodyPr/>
                    <a:lstStyle/>
                    <a:p>
                      <a:r>
                        <a:rPr altLang="en-US" b="1" dirty="0" kumimoji="1" lang="ja-JP" sz="2000">
                          <a:solidFill>
                            <a:schemeClr val="bg1"/>
                          </a:solidFill>
                          <a:latin charset="-128" panose="020B0604030504040204" pitchFamily="50" typeface="メイリオ"/>
                          <a:ea charset="-128" panose="020B0604030504040204" pitchFamily="50" typeface="メイリオ"/>
                        </a:rPr>
                        <a:t> 下書き用紙</a:t>
                      </a:r>
                    </a:p>
                  </a:txBody>
                  <a:tcPr anchor="ctr" marB="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333399"/>
                    </a:solidFill>
                  </a:tcPr>
                </a:tc>
                <a:tc gridSpan="2">
                  <a:txBody>
                    <a:bodyPr/>
                    <a:lstStyle/>
                    <a:p>
                      <a:pPr algn="ctr"/>
                      <a:r>
                        <a:rPr altLang="en-US" dirty="0" kumimoji="1" lang="ja-JP" sz="2000">
                          <a:solidFill>
                            <a:schemeClr val="tx1"/>
                          </a:solidFill>
                          <a:latin charset="-128" panose="020B0604030504040204" pitchFamily="50" typeface="メイリオ"/>
                          <a:ea charset="-128" panose="020B0604030504040204" pitchFamily="50" typeface="メイリオ"/>
                        </a:rPr>
                        <a:t>数学，理科及び情報の試験時間で配付</a:t>
                      </a:r>
                    </a:p>
                  </a:txBody>
                  <a:tcPr anchor="ctr" marB="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hMerge="1">
                  <a:txBody>
                    <a:bodyPr/>
                    <a:lstStyle/>
                    <a:p>
                      <a:endParaRPr altLang="en-US" dirty="0" kumimoji="1" lang="ja-JP">
                        <a:solidFill>
                          <a:schemeClr val="tx1"/>
                        </a:solidFill>
                      </a:endParaRP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extLst>
                  <a:ext uri="{0D108BD9-81ED-4DB2-BD59-A6C34878D82A}">
                    <a16:rowId xmlns:a16="http://schemas.microsoft.com/office/drawing/2014/main" val="866800352"/>
                  </a:ext>
                </a:extLst>
              </a:tr>
            </a:tbl>
          </a:graphicData>
        </a:graphic>
      </p:graphicFrame>
      <p:sp>
        <p:nvSpPr>
          <p:cNvPr id="9" name="正方形/長方形 8">
            <a:extLst>
              <a:ext uri="{FF2B5EF4-FFF2-40B4-BE49-F238E27FC236}">
                <a16:creationId xmlns:a16="http://schemas.microsoft.com/office/drawing/2014/main" id="{BC88BF9E-DDB3-4FFB-B89E-289A6CE72A24}"/>
              </a:ext>
            </a:extLst>
          </p:cNvPr>
          <p:cNvSpPr/>
          <p:nvPr/>
        </p:nvSpPr>
        <p:spPr>
          <a:xfrm>
            <a:off x="191999" y="117000"/>
            <a:ext cx="2880001" cy="584775"/>
          </a:xfrm>
          <a:prstGeom prst="rect">
            <a:avLst/>
          </a:prstGeom>
        </p:spPr>
        <p:txBody>
          <a:bodyPr wrap="square">
            <a:spAutoFit/>
          </a:bodyPr>
          <a:lstStyle/>
          <a:p>
            <a:pPr eaLnBrk="1" hangingPunct="1">
              <a:spcBef>
                <a:spcPts val="2400"/>
              </a:spcBef>
              <a:defRPr/>
            </a:pPr>
            <a:r>
              <a:rPr altLang="ja-JP" b="1" dirty="0" kern="0" lang="en-US" sz="3200">
                <a:latin charset="-128" panose="020B0604030504040204" pitchFamily="50" typeface="メイリオ"/>
                <a:ea charset="-128" panose="020B0604030504040204" pitchFamily="50" typeface="メイリオ"/>
              </a:rPr>
              <a:t>【</a:t>
            </a:r>
            <a:r>
              <a:rPr altLang="ja-JP" dirty="0" lang="en-US" sz="3200">
                <a:latin charset="-128" panose="020B0604030504040204" pitchFamily="50" typeface="メイリオ"/>
                <a:ea charset="-128" panose="020B0604030504040204" pitchFamily="50" typeface="メイリオ"/>
              </a:rPr>
              <a:t>P</a:t>
            </a:r>
            <a:r>
              <a:rPr altLang="ja-JP" dirty="0" kern="0" lang="en-US" sz="3200">
                <a:latin charset="-128" panose="020B0604030504040204" pitchFamily="50" typeface="メイリオ"/>
                <a:ea charset="-128" panose="020B0604030504040204" pitchFamily="50" typeface="メイリオ"/>
              </a:rPr>
              <a:t>14</a:t>
            </a:r>
            <a:r>
              <a:rPr altLang="en-US" dirty="0" kern="0" lang="ja-JP" sz="3200">
                <a:latin charset="-128" panose="020B0604030504040204" pitchFamily="50" typeface="メイリオ"/>
                <a:ea charset="-128" panose="020B0604030504040204" pitchFamily="50" typeface="メイリオ"/>
              </a:rPr>
              <a:t>～</a:t>
            </a:r>
            <a:r>
              <a:rPr altLang="ja-JP" dirty="0" kern="0" lang="en-US" sz="3200">
                <a:latin charset="-128" panose="020B0604030504040204" pitchFamily="50" typeface="メイリオ"/>
                <a:ea charset="-128" panose="020B0604030504040204" pitchFamily="50" typeface="メイリオ"/>
              </a:rPr>
              <a:t>17</a:t>
            </a:r>
            <a:r>
              <a:rPr altLang="ja-JP" b="1" dirty="0" kern="0" lang="en-US" sz="3200">
                <a:latin charset="-128" panose="020B0604030504040204" pitchFamily="50" typeface="メイリオ"/>
                <a:ea charset="-128" panose="020B0604030504040204" pitchFamily="50" typeface="メイリオ"/>
              </a:rPr>
              <a:t>】</a:t>
            </a:r>
          </a:p>
        </p:txBody>
      </p:sp>
      <p:sp>
        <p:nvSpPr>
          <p:cNvPr id="12" name="テキスト ボックス 11">
            <a:extLst>
              <a:ext uri="{FF2B5EF4-FFF2-40B4-BE49-F238E27FC236}">
                <a16:creationId xmlns:a16="http://schemas.microsoft.com/office/drawing/2014/main" id="{43E40981-BFE8-4226-953A-041B8B8C294E}"/>
              </a:ext>
            </a:extLst>
          </p:cNvPr>
          <p:cNvSpPr txBox="1"/>
          <p:nvPr/>
        </p:nvSpPr>
        <p:spPr>
          <a:xfrm>
            <a:off x="336000" y="1025775"/>
            <a:ext cx="11520000" cy="603225"/>
          </a:xfrm>
          <a:prstGeom prst="rect">
            <a:avLst/>
          </a:prstGeom>
          <a:solidFill>
            <a:srgbClr val="F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108000" wrap="square">
            <a:noAutofit/>
          </a:bodyPr>
          <a:lstStyle/>
          <a:p>
            <a:pPr lvl="0"/>
            <a:r>
              <a:rPr altLang="en-US" b="1" dirty="0" lang="ja-JP" sz="2800">
                <a:solidFill>
                  <a:srgbClr val="FFFFFF"/>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4030504040204" pitchFamily="50" typeface="メイリオ"/>
                <a:ea charset="-128" panose="020B0604030504040204" pitchFamily="50" typeface="メイリオ"/>
              </a:rPr>
              <a:t>文字解答・チェック解答</a:t>
            </a:r>
          </a:p>
        </p:txBody>
      </p:sp>
    </p:spTree>
    <p:extLst>
      <p:ext uri="{BB962C8B-B14F-4D97-AF65-F5344CB8AC3E}">
        <p14:creationId xmlns:p14="http://schemas.microsoft.com/office/powerpoint/2010/main" val="1951243653"/>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4985</Words>
  <Application>Microsoft Office PowerPoint</Application>
  <PresentationFormat>ワイド画面</PresentationFormat>
  <Paragraphs>404</Paragraphs>
  <Slides>13</Slides>
  <Notes>13</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13</vt:i4>
      </vt:variant>
    </vt:vector>
  </HeadingPairs>
  <TitlesOfParts>
    <vt:vector size="21" baseType="lpstr">
      <vt:lpstr>ＭＳ Ｐゴシック</vt:lpstr>
      <vt:lpstr>ＭＳ Ｐ明朝</vt:lpstr>
      <vt:lpstr>メイリオ</vt:lpstr>
      <vt:lpstr>Arial</vt:lpstr>
      <vt:lpstr>Segoe UI</vt:lpstr>
      <vt:lpstr>Times New Roman</vt:lpstr>
      <vt:lpstr>Wingdings</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2024-07-04T04:07:01Z</dcterms:created>
  <dcterms:modified xsi:type="dcterms:W3CDTF">2026-06-15T01:46:40Z</dcterms:modified>
  <cp:revision>1</cp:revision>
  <dc:title>01_概要_R9.pptx</dc:title>
</cp:coreProperties>
</file>