
<file path=[Content_Types].xml><?xml version="1.0" encoding="utf-8"?>
<Types xmlns="http://schemas.openxmlformats.org/package/2006/content-types"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25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6">
  <p:sldMasterIdLst>
    <p:sldMasterId id="2147483696" r:id="rId1"/>
    <p:sldMasterId id="2147483709" r:id="rId2"/>
    <p:sldMasterId id="2147483722" r:id="rId3"/>
  </p:sldMasterIdLst>
  <p:notesMasterIdLst>
    <p:notesMasterId r:id="rId15"/>
  </p:notesMasterIdLst>
  <p:handoutMasterIdLst>
    <p:handoutMasterId r:id="rId16"/>
  </p:handoutMasterIdLst>
  <p:sldIdLst>
    <p:sldId id="340" r:id="rId4"/>
    <p:sldId id="595" r:id="rId5"/>
    <p:sldId id="344" r:id="rId6"/>
    <p:sldId id="379" r:id="rId7"/>
    <p:sldId id="396" r:id="rId8"/>
    <p:sldId id="388" r:id="rId9"/>
    <p:sldId id="397" r:id="rId10"/>
    <p:sldId id="399" r:id="rId11"/>
    <p:sldId id="377" r:id="rId12"/>
    <p:sldId id="289" r:id="rId13"/>
    <p:sldId id="342" r:id="rId14"/>
  </p:sldIdLst>
  <p:sldSz cx="9144000" cy="6858000" type="screen4x3"/>
  <p:notesSz cx="6807200" cy="9939338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56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28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00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7213" indent="1588" algn="l" rtl="0" eaLnBrk="0" fontAlgn="base" hangingPunct="0">
      <a:spcBef>
        <a:spcPct val="0"/>
      </a:spcBef>
      <a:spcAft>
        <a:spcPct val="0"/>
      </a:spcAft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448" userDrawn="1">
          <p15:clr>
            <a:srgbClr val="A4A3A4"/>
          </p15:clr>
        </p15:guide>
        <p15:guide id="2" pos="1413" userDrawn="1">
          <p15:clr>
            <a:srgbClr val="A4A3A4"/>
          </p15:clr>
        </p15:guide>
        <p15:guide id="3" orient="horz" pos="4480" userDrawn="1">
          <p15:clr>
            <a:srgbClr val="A4A3A4"/>
          </p15:clr>
        </p15:guide>
        <p15:guide id="4" pos="1426" userDrawn="1">
          <p15:clr>
            <a:srgbClr val="A4A3A4"/>
          </p15:clr>
        </p15:guide>
        <p15:guide id="5" orient="horz" pos="3068" userDrawn="1">
          <p15:clr>
            <a:srgbClr val="A4A3A4"/>
          </p15:clr>
        </p15:guide>
        <p15:guide id="6" orient="horz" pos="3090" userDrawn="1">
          <p15:clr>
            <a:srgbClr val="A4A3A4"/>
          </p15:clr>
        </p15:guide>
        <p15:guide id="7" pos="2083" userDrawn="1">
          <p15:clr>
            <a:srgbClr val="A4A3A4"/>
          </p15:clr>
        </p15:guide>
        <p15:guide id="8" pos="2102" userDrawn="1">
          <p15:clr>
            <a:srgbClr val="A4A3A4"/>
          </p15:clr>
        </p15:guide>
        <p15:guide id="9" orient="horz" pos="4478" userDrawn="1">
          <p15:clr>
            <a:srgbClr val="A4A3A4"/>
          </p15:clr>
        </p15:guide>
        <p15:guide id="10" orient="horz" pos="4509" userDrawn="1">
          <p15:clr>
            <a:srgbClr val="A4A3A4"/>
          </p15:clr>
        </p15:guide>
        <p15:guide id="11" orient="horz" pos="3088" userDrawn="1">
          <p15:clr>
            <a:srgbClr val="A4A3A4"/>
          </p15:clr>
        </p15:guide>
        <p15:guide id="12" orient="horz" pos="3110" userDrawn="1">
          <p15:clr>
            <a:srgbClr val="A4A3A4"/>
          </p15:clr>
        </p15:guide>
        <p15:guide id="13" pos="1427" userDrawn="1">
          <p15:clr>
            <a:srgbClr val="A4A3A4"/>
          </p15:clr>
        </p15:guide>
        <p15:guide id="14" pos="1440" userDrawn="1">
          <p15:clr>
            <a:srgbClr val="A4A3A4"/>
          </p15:clr>
        </p15:guide>
        <p15:guide id="15" pos="2103" userDrawn="1">
          <p15:clr>
            <a:srgbClr val="A4A3A4"/>
          </p15:clr>
        </p15:guide>
        <p15:guide id="16" pos="2122" userDrawn="1">
          <p15:clr>
            <a:srgbClr val="A4A3A4"/>
          </p15:clr>
        </p15:guide>
        <p15:guide id="17" orient="horz" pos="4507" userDrawn="1">
          <p15:clr>
            <a:srgbClr val="A4A3A4"/>
          </p15:clr>
        </p15:guide>
        <p15:guide id="18" orient="horz" pos="4540" userDrawn="1">
          <p15:clr>
            <a:srgbClr val="A4A3A4"/>
          </p15:clr>
        </p15:guide>
        <p15:guide id="19" orient="horz" pos="3109" userDrawn="1">
          <p15:clr>
            <a:srgbClr val="A4A3A4"/>
          </p15:clr>
        </p15:guide>
        <p15:guide id="20" orient="horz" pos="3131" userDrawn="1">
          <p15:clr>
            <a:srgbClr val="A4A3A4"/>
          </p15:clr>
        </p15:guide>
        <p15:guide id="21" pos="1441" userDrawn="1">
          <p15:clr>
            <a:srgbClr val="A4A3A4"/>
          </p15:clr>
        </p15:guide>
        <p15:guide id="22" pos="1454" userDrawn="1">
          <p15:clr>
            <a:srgbClr val="A4A3A4"/>
          </p15:clr>
        </p15:guide>
        <p15:guide id="23" pos="2123" userDrawn="1">
          <p15:clr>
            <a:srgbClr val="A4A3A4"/>
          </p15:clr>
        </p15:guide>
        <p15:guide id="2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F2FF"/>
    <a:srgbClr val="FFFFE5"/>
    <a:srgbClr val="FFCC00"/>
    <a:srgbClr val="EAEAEA"/>
    <a:srgbClr val="DAEDEF"/>
    <a:srgbClr val="0000FF"/>
    <a:srgbClr val="0066FF"/>
    <a:srgbClr val="00CCFF"/>
    <a:srgbClr val="333399"/>
    <a:srgbClr val="E1F2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間スタイル 1 - アクセント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9" autoAdjust="0"/>
    <p:restoredTop sz="69321" autoAdjust="0"/>
  </p:normalViewPr>
  <p:slideViewPr>
    <p:cSldViewPr>
      <p:cViewPr varScale="1">
        <p:scale>
          <a:sx n="97" d="100"/>
          <a:sy n="97" d="100"/>
        </p:scale>
        <p:origin x="900" y="96"/>
      </p:cViewPr>
      <p:guideLst>
        <p:guide orient="horz" pos="799"/>
        <p:guide pos="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14" y="102"/>
      </p:cViewPr>
      <p:guideLst>
        <p:guide orient="horz" pos="4448"/>
        <p:guide pos="1413"/>
        <p:guide orient="horz" pos="4480"/>
        <p:guide pos="1426"/>
        <p:guide orient="horz" pos="3068"/>
        <p:guide orient="horz" pos="3090"/>
        <p:guide pos="2083"/>
        <p:guide pos="2102"/>
        <p:guide orient="horz" pos="4478"/>
        <p:guide orient="horz" pos="4509"/>
        <p:guide orient="horz" pos="3088"/>
        <p:guide orient="horz" pos="3110"/>
        <p:guide pos="1427"/>
        <p:guide pos="1440"/>
        <p:guide pos="2103"/>
        <p:guide pos="2122"/>
        <p:guide orient="horz" pos="4507"/>
        <p:guide orient="horz" pos="4540"/>
        <p:guide orient="horz" pos="3109"/>
        <p:guide orient="horz" pos="3131"/>
        <p:guide pos="1441"/>
        <p:guide pos="1454"/>
        <p:guide pos="2123"/>
        <p:guide pos="2142"/>
      </p:guideLst>
    </p:cSldViewPr>
  </p:notesViewPr>
  <p:gridSpacing cx="72000" cy="720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7.xml" Type="http://schemas.openxmlformats.org/officeDocument/2006/relationships/slide"/><Relationship Id="rId11" Target="slides/slide8.xml" Type="http://schemas.openxmlformats.org/officeDocument/2006/relationships/slide"/><Relationship Id="rId12" Target="slides/slide9.xml" Type="http://schemas.openxmlformats.org/officeDocument/2006/relationships/slide"/><Relationship Id="rId13" Target="slides/slide10.xml" Type="http://schemas.openxmlformats.org/officeDocument/2006/relationships/slide"/><Relationship Id="rId14" Target="slides/slide11.xml" Type="http://schemas.openxmlformats.org/officeDocument/2006/relationships/slide"/><Relationship Id="rId15" Target="notesMasters/notesMaster1.xml" Type="http://schemas.openxmlformats.org/officeDocument/2006/relationships/notesMaster"/><Relationship Id="rId16" Target="handoutMasters/handoutMaster1.xml" Type="http://schemas.openxmlformats.org/officeDocument/2006/relationships/handoutMaster"/><Relationship Id="rId17" Target="presProps.xml" Type="http://schemas.openxmlformats.org/officeDocument/2006/relationships/presProps"/><Relationship Id="rId18" Target="viewProps.xml" Type="http://schemas.openxmlformats.org/officeDocument/2006/relationships/viewProps"/><Relationship Id="rId19" Target="theme/theme1.xml" Type="http://schemas.openxmlformats.org/officeDocument/2006/relationships/theme"/><Relationship Id="rId2" Target="slideMasters/slideMaster2.xml" Type="http://schemas.openxmlformats.org/officeDocument/2006/relationships/slideMaster"/><Relationship Id="rId20" Target="tableStyles.xml" Type="http://schemas.openxmlformats.org/officeDocument/2006/relationships/tableStyles"/><Relationship Id="rId3" Target="slideMasters/slideMaster3.xml" Type="http://schemas.openxmlformats.org/officeDocument/2006/relationships/slideMaster"/><Relationship Id="rId4" Target="slides/slide1.xml" Type="http://schemas.openxmlformats.org/officeDocument/2006/relationships/slide"/><Relationship Id="rId5" Target="slides/slide2.xml" Type="http://schemas.openxmlformats.org/officeDocument/2006/relationships/slide"/><Relationship Id="rId6" Target="slides/slide3.xml" Type="http://schemas.openxmlformats.org/officeDocument/2006/relationships/slide"/><Relationship Id="rId7" Target="slides/slide4.xml" Type="http://schemas.openxmlformats.org/officeDocument/2006/relationships/slide"/><Relationship Id="rId8" Target="slides/slide5.xml" Type="http://schemas.openxmlformats.org/officeDocument/2006/relationships/slide"/><Relationship Id="rId9" Target="slides/slide6.xml" Type="http://schemas.openxmlformats.org/officeDocument/2006/relationships/slide"/></Relationships>
</file>

<file path=ppt/handoutMasters/_rels/handoutMaster1.xml.rels><?xml version="1.0" encoding="UTF-8" standalone="yes"?><Relationships xmlns="http://schemas.openxmlformats.org/package/2006/relationships"><Relationship Id="rId1" Target="../theme/theme5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3" y="9440874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6" y="9440874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A64A0F74-042E-44CB-82D2-1BFD4459E99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129036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<Relationships xmlns="http://schemas.openxmlformats.org/package/2006/relationships"><Relationship Id="rId1" Target="../theme/theme4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3" y="20"/>
            <a:ext cx="29559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6" y="20"/>
            <a:ext cx="2954338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>
            <a:lvl1pPr algn="r"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28700" y="403225"/>
            <a:ext cx="4833938" cy="3625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494119" y="4317237"/>
            <a:ext cx="6037205" cy="5364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3" y="9440874"/>
            <a:ext cx="29559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defTabSz="919304" eaLnBrk="1" hangingPunct="1"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6" y="9440874"/>
            <a:ext cx="2954338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899" tIns="45952" rIns="91899" bIns="45952" numCol="1" anchor="b" anchorCtr="0" compatLnSpc="1">
            <a:prstTxWarp prst="textNoShape">
              <a:avLst/>
            </a:prstTxWarp>
          </a:bodyPr>
          <a:lstStyle>
            <a:lvl1pPr algn="r" defTabSz="914702" eaLnBrk="1" hangingPunct="1">
              <a:defRPr sz="1200"/>
            </a:lvl1pPr>
          </a:lstStyle>
          <a:p>
            <a:pPr>
              <a:defRPr/>
            </a:pPr>
            <a:fld id="{521E26E5-D42B-4DBD-B420-1C49B08281E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5575796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5543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199760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7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451601" y="4317237"/>
            <a:ext cx="6079724" cy="5364579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511447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1601" y="3529669"/>
            <a:ext cx="6079724" cy="6120000"/>
          </a:xfrm>
        </p:spPr>
        <p:txBody>
          <a:bodyPr/>
          <a:lstStyle/>
          <a:p>
            <a:pPr lvl="0">
              <a:defRPr/>
            </a:pPr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>
          <a:xfrm>
            <a:off x="1409700" y="403225"/>
            <a:ext cx="4071938" cy="3054350"/>
          </a:xfrm>
        </p:spPr>
      </p:sp>
    </p:spTree>
    <p:extLst>
      <p:ext uri="{BB962C8B-B14F-4D97-AF65-F5344CB8AC3E}">
        <p14:creationId xmlns:p14="http://schemas.microsoft.com/office/powerpoint/2010/main" val="40894490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12863" y="403225"/>
            <a:ext cx="4265612" cy="31988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>
          <a:xfrm>
            <a:off x="379601" y="3673669"/>
            <a:ext cx="5904320" cy="5864151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41199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1600"/>
              </a:lnSpc>
              <a:spcBef>
                <a:spcPts val="0"/>
              </a:spcBef>
            </a:pP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02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C87032C-F6F3-4901-A091-63F0C314FFB3}" type="slidenum">
              <a:rPr kumimoji="1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2028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en-US" altLang="ja-JP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533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00" y="4105669"/>
            <a:ext cx="6192000" cy="55440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513653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42B0D5-D33C-4129-9974-3078583896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1600" y="4315534"/>
            <a:ext cx="6109205" cy="5046135"/>
          </a:xfrm>
        </p:spPr>
        <p:txBody>
          <a:bodyPr/>
          <a:lstStyle/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586352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600" y="3601669"/>
            <a:ext cx="6264000" cy="5832000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/>
          </p:nvPr>
        </p:nvSpPr>
        <p:spPr>
          <a:xfrm>
            <a:off x="1381125" y="217488"/>
            <a:ext cx="4129088" cy="3095625"/>
          </a:xfrm>
        </p:spPr>
      </p:sp>
    </p:spTree>
    <p:extLst>
      <p:ext uri="{BB962C8B-B14F-4D97-AF65-F5344CB8AC3E}">
        <p14:creationId xmlns:p14="http://schemas.microsoft.com/office/powerpoint/2010/main" val="2915195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600" y="2305669"/>
            <a:ext cx="6336360" cy="72000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>
          <a:xfrm>
            <a:off x="1782763" y="217488"/>
            <a:ext cx="2590800" cy="1944687"/>
          </a:xfrm>
        </p:spPr>
      </p:sp>
    </p:spTree>
    <p:extLst>
      <p:ext uri="{BB962C8B-B14F-4D97-AF65-F5344CB8AC3E}">
        <p14:creationId xmlns:p14="http://schemas.microsoft.com/office/powerpoint/2010/main" val="3574475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00" y="4105669"/>
            <a:ext cx="6192000" cy="55440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373687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00" y="4105669"/>
            <a:ext cx="6192000" cy="5544000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0" name="スライド イメージ プレースホルダー 9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677003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9600" y="4213090"/>
            <a:ext cx="6192000" cy="5364579"/>
          </a:xfrm>
        </p:spPr>
        <p:txBody>
          <a:bodyPr/>
          <a:lstStyle/>
          <a:p>
            <a:endParaRPr lang="en-US" altLang="ja-JP" dirty="0"/>
          </a:p>
        </p:txBody>
      </p:sp>
      <p:sp>
        <p:nvSpPr>
          <p:cNvPr id="11" name="スライド イメージ プレースホルダー 10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380210052"/>
      </p:ext>
    </p:extLst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5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6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7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8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19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0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1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3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4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5.xml.rels><?xml version="1.0" encoding="UTF-8" standalone="yes"?><Relationships xmlns="http://schemas.openxmlformats.org/package/2006/relationships"><Relationship Id="rId1" Target="../slideMasters/slideMaster3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11970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130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35070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73473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8"/>
            <a:ext cx="77724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9C74F-C5B7-49AE-8496-BCD8C32B518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87357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9635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9638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2307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41305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65739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191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FBEA1-C32F-40FF-90BF-88E25CC9511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882634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776875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80615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4B20F-986F-414A-B39C-76BDDD3F333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72482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73840" y="115889"/>
            <a:ext cx="2001837" cy="590391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66738" y="115889"/>
            <a:ext cx="5854700" cy="590391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124B1-4600-480F-8159-1496647F307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080371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02622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0DED0F-0FD2-49A8-9ACF-BD8777F58976}" type="datetime1">
              <a:rPr kumimoji="1" lang="ja-JP" alt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2026/6/17</a:t>
            </a:fld>
            <a:endParaRPr kumimoji="1" lang="ja-JP" altLang="en-US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2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AF66F-3B4F-4E8B-A9F2-F8EEB7F87A3A}" type="slidenum">
              <a:rPr kumimoji="1" lang="ja-JP" altLang="en-US" sz="19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ＭＳ Ｐゴシック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ja-JP" altLang="en-US" sz="1900" b="1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ＭＳ Ｐゴシック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9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4" y="2906717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5873E9-93A6-43EA-9836-C7FC97834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97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66738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3439" y="765178"/>
            <a:ext cx="3924300" cy="52546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C3138-1DF5-4EE7-9BC8-8086AF25916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36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1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4E9C2-0BDA-4657-9E69-37B42CCDF5D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27016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C593B7-9AB8-4606-9DB9-3538C20A544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21990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E96D9-40D6-4827-A518-8DA33363B48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66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2" y="1435099"/>
            <a:ext cx="3008314" cy="46910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031447-9C50-4816-A6B9-441BAA34AEA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5474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41"/>
            <a:ext cx="54864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603352-7563-49C7-BEB7-BF54B5D7407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82708676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theme/theme1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slideLayouts/slideLayout13.xml" Type="http://schemas.openxmlformats.org/officeDocument/2006/relationships/slideLayout"/><Relationship Id="rId10" Target="../slideLayouts/slideLayout22.xml" Type="http://schemas.openxmlformats.org/officeDocument/2006/relationships/slideLayout"/><Relationship Id="rId11" Target="../slideLayouts/slideLayout23.xml" Type="http://schemas.openxmlformats.org/officeDocument/2006/relationships/slideLayout"/><Relationship Id="rId12" Target="../slideLayouts/slideLayout24.xml" Type="http://schemas.openxmlformats.org/officeDocument/2006/relationships/slideLayout"/><Relationship Id="rId13" Target="../theme/theme2.xml" Type="http://schemas.openxmlformats.org/officeDocument/2006/relationships/theme"/><Relationship Id="rId14" Target="../media/image1.png" Type="http://schemas.openxmlformats.org/officeDocument/2006/relationships/image"/><Relationship Id="rId2" Target="../slideLayouts/slideLayout14.xml" Type="http://schemas.openxmlformats.org/officeDocument/2006/relationships/slideLayout"/><Relationship Id="rId3" Target="../slideLayouts/slideLayout15.xml" Type="http://schemas.openxmlformats.org/officeDocument/2006/relationships/slideLayout"/><Relationship Id="rId4" Target="../slideLayouts/slideLayout16.xml" Type="http://schemas.openxmlformats.org/officeDocument/2006/relationships/slideLayout"/><Relationship Id="rId5" Target="../slideLayouts/slideLayout17.xml" Type="http://schemas.openxmlformats.org/officeDocument/2006/relationships/slideLayout"/><Relationship Id="rId6" Target="../slideLayouts/slideLayout18.xml" Type="http://schemas.openxmlformats.org/officeDocument/2006/relationships/slideLayout"/><Relationship Id="rId7" Target="../slideLayouts/slideLayout19.xml" Type="http://schemas.openxmlformats.org/officeDocument/2006/relationships/slideLayout"/><Relationship Id="rId8" Target="../slideLayouts/slideLayout20.xml" Type="http://schemas.openxmlformats.org/officeDocument/2006/relationships/slideLayout"/><Relationship Id="rId9" Target="../slideLayouts/slideLayout21.xml" Type="http://schemas.openxmlformats.org/officeDocument/2006/relationships/slideLayout"/></Relationships>
</file>

<file path=ppt/slideMasters/_rels/slideMaster3.xml.rels><?xml version="1.0" encoding="UTF-8" standalone="yes"?><Relationships xmlns="http://schemas.openxmlformats.org/package/2006/relationships"><Relationship Id="rId1" Target="../slideLayouts/slideLayout25.xml" Type="http://schemas.openxmlformats.org/officeDocument/2006/relationships/slideLayout"/><Relationship Id="rId2" Target="../theme/theme3.xml" Type="http://schemas.openxmlformats.org/officeDocument/2006/relationships/theme"/><Relationship Id="rId3" Target="../media/image2.gif" Type="http://schemas.openxmlformats.org/officeDocument/2006/relationships/imag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19DC282-19FF-4F80-B98C-D5DB390B1F69}"/>
              </a:ext>
            </a:extLst>
          </p:cNvPr>
          <p:cNvSpPr/>
          <p:nvPr userDrawn="1"/>
        </p:nvSpPr>
        <p:spPr bwMode="auto">
          <a:xfrm>
            <a:off x="468000" y="621000"/>
            <a:ext cx="8316000" cy="90000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74000">
                <a:srgbClr val="0066FF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4674" y="115890"/>
            <a:ext cx="8001001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765177"/>
            <a:ext cx="8001001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0362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defRPr kumimoji="0" sz="1200">
                <a:latin typeface="Verdana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0363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1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altLang="ja-JP"/>
              <a:t>1</a:t>
            </a:r>
          </a:p>
        </p:txBody>
      </p:sp>
      <p:sp>
        <p:nvSpPr>
          <p:cNvPr id="10036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1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7C03BAB-CF08-4A55-A3E4-2740311191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pic>
        <p:nvPicPr>
          <p:cNvPr id="1032" name="Picture 9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1" y="90488"/>
            <a:ext cx="44386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D1E6032-4EEA-4FE6-AC18-A06E281ACE40}"/>
              </a:ext>
            </a:extLst>
          </p:cNvPr>
          <p:cNvSpPr/>
          <p:nvPr userDrawn="1"/>
        </p:nvSpPr>
        <p:spPr bwMode="auto">
          <a:xfrm>
            <a:off x="468000" y="621000"/>
            <a:ext cx="8316000" cy="90000"/>
          </a:xfrm>
          <a:prstGeom prst="rect">
            <a:avLst/>
          </a:prstGeom>
          <a:gradFill flip="none" rotWithShape="1">
            <a:gsLst>
              <a:gs pos="0">
                <a:srgbClr val="0000FF"/>
              </a:gs>
              <a:gs pos="74000">
                <a:srgbClr val="0066FF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1"/>
            <a:tileRect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268288" marR="0" indent="-26828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925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3A6CE891-4328-466E-9D79-88CB6132FE5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2026/6/17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373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4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10.xml" Type="http://schemas.openxmlformats.org/officeDocument/2006/relationships/notesSlide"/></Relationships>
</file>

<file path=ppt/slides/_rels/slide11.xml.rels><?xml version="1.0" encoding="UTF-8" standalone="yes"?><Relationships xmlns="http://schemas.openxmlformats.org/package/2006/relationships"><Relationship Id="rId1" Target="../slideLayouts/slideLayout14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25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24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Relationship Id="rId2" Target="../notesSlides/notesSlide8.xml" Type="http://schemas.openxmlformats.org/officeDocument/2006/relationships/notesSlide"/></Relationships>
</file>

<file path=ppt/slides/_rels/slide9.xml.rels><?xml version="1.0" encoding="UTF-8" standalone="yes"?><Relationships xmlns="http://schemas.openxmlformats.org/package/2006/relationships"><Relationship Id="rId1" Target="../slideLayouts/slideLayout18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D6998E63-4500-480F-AE3F-F2341F937736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073" y="2093994"/>
            <a:ext cx="2467603" cy="3489761"/>
          </a:xfrm>
          <a:prstGeom prst="rect">
            <a:avLst/>
          </a:prstGeom>
        </p:spPr>
      </p:pic>
      <p:sp>
        <p:nvSpPr>
          <p:cNvPr id="19" name="Rectangle 2"/>
          <p:cNvSpPr txBox="1">
            <a:spLocks noChangeArrowheads="1"/>
          </p:cNvSpPr>
          <p:nvPr/>
        </p:nvSpPr>
        <p:spPr>
          <a:xfrm>
            <a:off x="-396000" y="2525735"/>
            <a:ext cx="6696000" cy="1806530"/>
          </a:xfrm>
          <a:prstGeom prst="rect">
            <a:avLst/>
          </a:prstGeom>
        </p:spPr>
        <p:txBody>
          <a:bodyPr anchor="ctr" anchorCtr="0"/>
          <a:lstStyle>
            <a:lvl1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2pPr>
            <a:lvl3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3pPr>
            <a:lvl4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4pPr>
            <a:lvl5pPr algn="ctr" eaLnBrk="0" fontAlgn="base" hangingPunct="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5pPr>
            <a:lvl6pPr algn="ctr" fontAlgn="base" marL="4572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6pPr>
            <a:lvl7pPr algn="ctr" fontAlgn="base" marL="9144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7pPr>
            <a:lvl8pPr algn="ctr" fontAlgn="base" marL="13716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8pPr>
            <a:lvl9pPr algn="ctr" fontAlgn="base" marL="1828800" rtl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charset="0" typeface="Arial"/>
                <a:ea charset="-128" pitchFamily="50" typeface="ＭＳ Ｐゴシック"/>
              </a:defRPr>
            </a:lvl9pPr>
          </a:lstStyle>
          <a:p>
            <a:pPr eaLnBrk="1" hangingPunct="1">
              <a:lnSpc>
                <a:spcPts val="4000"/>
              </a:lnSpc>
              <a:spcAft>
                <a:spcPts val="0"/>
              </a:spcAft>
              <a:defRPr/>
            </a:pPr>
            <a:r>
              <a:rPr altLang="en-US" dirty="0" kern="0" lang="ja-JP" spc="400" sz="2400">
                <a:latin charset="-128" panose="020B0604030504040204" pitchFamily="50" typeface="メイリオ"/>
                <a:ea charset="-128" panose="020B0604030504040204" pitchFamily="50" typeface="メイリオ"/>
              </a:rPr>
              <a:t>令和</a:t>
            </a:r>
            <a:r>
              <a:rPr altLang="en-US" dirty="0" kern="0" lang="ja-JP" spc="400" sz="2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９</a:t>
            </a:r>
            <a:r>
              <a:rPr altLang="en-US" dirty="0" kern="0" lang="ja-JP" spc="400" sz="2400">
                <a:latin charset="-128" panose="020B0604030504040204" pitchFamily="50" typeface="メイリオ"/>
                <a:ea charset="-128" panose="020B0604030504040204" pitchFamily="50" typeface="メイリオ"/>
              </a:rPr>
              <a:t>年度 大学入学共通テスト</a:t>
            </a:r>
            <a:endParaRPr altLang="ja-JP" dirty="0" kern="0" lang="en-US" spc="400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lnSpc>
                <a:spcPts val="4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altLang="en-US" dirty="0" kern="0" lang="ja-JP" spc="400" sz="4000"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受験上の配慮案内</a:t>
            </a:r>
            <a:r>
              <a:rPr altLang="en-US" dirty="0" kern="0" lang="ja-JP" spc="400" sz="2000">
                <a:latin charset="-128" panose="020B0900000000000000" pitchFamily="50" typeface="HGSｺﾞｼｯｸE"/>
                <a:ea charset="-128" panose="020B0900000000000000" pitchFamily="50" typeface="HGSｺﾞｼｯｸE"/>
              </a:rPr>
              <a:t>　　　　　　　　</a:t>
            </a:r>
            <a:endParaRPr altLang="ja-JP" dirty="0" kern="0" lang="en-US" sz="2000">
              <a:latin charset="-128" panose="020B0900000000000000" pitchFamily="50" typeface="HGSｺﾞｼｯｸE"/>
              <a:ea charset="-128" panose="020B0900000000000000" pitchFamily="50" typeface="HGSｺﾞｼｯｸE"/>
            </a:endParaRP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E973BB4B-C423-44F4-AEBA-5395DADF5494}"/>
              </a:ext>
            </a:extLst>
          </p:cNvPr>
          <p:cNvSpPr txBox="1">
            <a:spLocks noChangeArrowheads="1"/>
          </p:cNvSpPr>
          <p:nvPr/>
        </p:nvSpPr>
        <p:spPr>
          <a:xfrm>
            <a:off x="180000" y="12192"/>
            <a:ext cx="3744495" cy="648072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altLang="en-US" dirty="0" lang="ja-JP" sz="1800">
                <a:solidFill>
                  <a:srgbClr val="0070C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令和９年度大学入学者選抜に係る大学入学共通テスト説明協議会</a:t>
            </a:r>
            <a:endParaRPr altLang="ja-JP" dirty="0" lang="en-US" sz="1800">
              <a:solidFill>
                <a:srgbClr val="0070C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7735B957-E5AB-4987-AAD7-EC858DEB0B68}"/>
              </a:ext>
            </a:extLst>
          </p:cNvPr>
          <p:cNvSpPr txBox="1">
            <a:spLocks noChangeArrowheads="1"/>
          </p:cNvSpPr>
          <p:nvPr/>
        </p:nvSpPr>
        <p:spPr>
          <a:xfrm>
            <a:off x="7424273" y="797251"/>
            <a:ext cx="1323727" cy="5437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b="0" dirty="0" lang="ja-JP" sz="2800">
                <a:latin typeface="+mn-ea"/>
                <a:ea typeface="+mn-ea"/>
              </a:rPr>
              <a:t>資料４</a:t>
            </a:r>
            <a:endParaRPr altLang="ja-JP" b="0" dirty="0" lang="en-US" sz="2800">
              <a:latin typeface="+mn-ea"/>
              <a:ea typeface="+mn-ea"/>
            </a:endParaRPr>
          </a:p>
          <a:p>
            <a:pPr fontAlgn="auto">
              <a:spcAft>
                <a:spcPts val="0"/>
              </a:spcAft>
            </a:pPr>
            <a:endParaRPr altLang="ja-JP" b="0" dirty="0" lang="en-US" sz="2800">
              <a:latin typeface="+mn-ea"/>
              <a:ea typeface="+mn-ea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A4FF895-BB4D-4549-B482-BAED0D4DEC38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pPr>
              <a:defRPr/>
            </a:pPr>
            <a:fld id="{5D0C3138-1DF5-4EE7-9BC8-8086AF259160}" type="slidenum">
              <a:rPr altLang="ja-JP" lang="en-US" smtClean="0"/>
              <a:pPr>
                <a:defRPr/>
              </a:pPr>
              <a:t>1</a:t>
            </a:fld>
            <a:endParaRPr altLang="ja-JP" lang="en-US"/>
          </a:p>
        </p:txBody>
      </p:sp>
    </p:spTree>
    <p:extLst>
      <p:ext uri="{BB962C8B-B14F-4D97-AF65-F5344CB8AC3E}">
        <p14:creationId xmlns:p14="http://schemas.microsoft.com/office/powerpoint/2010/main" val="3800688955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9" name="Rectangle 3"/>
          <p:cNvSpPr>
            <a:spLocks noChangeArrowheads="1" noGrp="1"/>
          </p:cNvSpPr>
          <p:nvPr>
            <p:ph idx="4294967295" type="body"/>
          </p:nvPr>
        </p:nvSpPr>
        <p:spPr>
          <a:xfrm>
            <a:off x="180000" y="1629000"/>
            <a:ext cx="8712000" cy="12960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共通テスト出願後の不慮の事故等（交通事故，負傷，発病，症状の悪化等）のために受験上の配慮を希望する場合は，受験票に記載の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｢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問合せ大学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｣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に事前連絡の上，申請してください。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896611"/>
              </p:ext>
            </p:extLst>
          </p:nvPr>
        </p:nvGraphicFramePr>
        <p:xfrm>
          <a:off x="1764000" y="3141000"/>
          <a:ext cx="5904001" cy="142704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5904001">
                  <a:extLst>
                    <a:ext uri="{9D8B030D-6E8A-4147-A177-3AD203B41FA5}">
                      <a16:colId xmlns:a16="http://schemas.microsoft.com/office/drawing/2014/main" val="3160906983"/>
                    </a:ext>
                  </a:extLst>
                </a:gridCol>
              </a:tblGrid>
              <a:tr h="60408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ern="100" lang="ja-JP" sz="2400"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申請受付期間</a:t>
                      </a:r>
                      <a:endParaRPr altLang="ja-JP" b="0" dirty="0" kern="100" lang="ja-JP" sz="2400">
                        <a:solidFill>
                          <a:schemeClr val="accent3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Times New Roman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69796"/>
                  </a:ext>
                </a:extLst>
              </a:tr>
              <a:tr h="60408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ern="100" kumimoji="1" lang="en-US" sz="2400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12</a:t>
                      </a:r>
                      <a:r>
                        <a:rPr altLang="en-US" b="0" dirty="0" kern="100" kumimoji="1" lang="ja-JP" sz="2400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月</a:t>
                      </a:r>
                      <a:r>
                        <a:rPr altLang="ja-JP" b="0" dirty="0" kern="100" kumimoji="1" lang="en-US" sz="2400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10</a:t>
                      </a:r>
                      <a:r>
                        <a:rPr altLang="en-US" b="0" dirty="0" kern="100" kumimoji="1" lang="ja-JP" sz="2400">
                          <a:solidFill>
                            <a:schemeClr val="tx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日（木）から</a:t>
                      </a:r>
                      <a:endParaRPr altLang="ja-JP" b="0" dirty="0" kern="100" kumimoji="1" lang="en-US" sz="2400">
                        <a:solidFill>
                          <a:schemeClr val="tx1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Arial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令和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9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年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1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月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12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日（火）</a:t>
                      </a:r>
                      <a:r>
                        <a:rPr altLang="ja-JP" b="0" dirty="0" kern="100" kumimoji="1" lang="en-US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17</a:t>
                      </a:r>
                      <a:r>
                        <a:rPr altLang="en-US" b="0" dirty="0" kern="100" kumimoji="1" lang="ja-JP" sz="2400" u="sng">
                          <a:solidFill>
                            <a:srgbClr val="FF0000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Arial"/>
                        </a:rPr>
                        <a:t>時まで</a:t>
                      </a:r>
                      <a:endParaRPr altLang="ja-JP" b="0" dirty="0" kern="100" kumimoji="1" lang="en-US" sz="2400" u="sng">
                        <a:solidFill>
                          <a:srgbClr val="FF0000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Arial"/>
                      </a:endParaRPr>
                    </a:p>
                  </a:txBody>
                  <a:tcPr anchor="ctr">
                    <a:solidFill>
                      <a:srgbClr val="D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783164"/>
                  </a:ext>
                </a:extLst>
              </a:tr>
            </a:tbl>
          </a:graphicData>
        </a:graphic>
      </p:graphicFrame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D630D49C-4B31-43B2-8FF7-D8D16BF0668C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9EB99C81-28D7-41D1-BE21-A12FAA09D35B}" type="slidenum">
              <a:rPr altLang="ja-JP" lang="en-US" smtClean="0"/>
              <a:pPr>
                <a:defRPr/>
              </a:pPr>
              <a:t>10</a:t>
            </a:fld>
            <a:endParaRPr altLang="ja-JP" dirty="0" lang="en-US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134E22D0-15AB-4352-B846-4F9B68403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000" y="4797000"/>
            <a:ext cx="8496000" cy="139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dirty="0" kern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この申請は，申請する理由が出願後に発生した場合に限り行うことができます。</a:t>
            </a:r>
            <a:r>
              <a:rPr altLang="en-US" dirty="0" kern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出願時までに申請すべき内容であった場合には対象となりません</a:t>
            </a:r>
            <a:r>
              <a:rPr altLang="en-US" dirty="0" kern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。</a:t>
            </a:r>
            <a:endParaRPr altLang="ja-JP" dirty="0" kern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9042F6EC-32CD-445D-ABD6-5D9C84E7E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【P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35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25C112A-D6CD-4744-B9E0-BBC50EEC6948}"/>
              </a:ext>
            </a:extLst>
          </p:cNvPr>
          <p:cNvSpPr/>
          <p:nvPr/>
        </p:nvSpPr>
        <p:spPr>
          <a:xfrm>
            <a:off x="180000" y="837000"/>
            <a:ext cx="8568000" cy="61090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2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出願後の不慮の事故等による受験上の配慮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E617F6A-9AF2-40D2-9969-03B99AA6C7B1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054800" y="6489341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FBEA1-C32F-40FF-90BF-88E25CC95112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F9D5515-6BCB-4DD9-A7FC-DAC4BDB5FB63}"/>
              </a:ext>
            </a:extLst>
          </p:cNvPr>
          <p:cNvSpPr/>
          <p:nvPr/>
        </p:nvSpPr>
        <p:spPr bwMode="auto">
          <a:xfrm>
            <a:off x="589088" y="2061000"/>
            <a:ext cx="8086912" cy="2088000"/>
          </a:xfrm>
          <a:prstGeom prst="rect">
            <a:avLst/>
          </a:prstGeom>
          <a:solidFill>
            <a:srgbClr val="DDF2FF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0" fontAlgn="base" hangingPunct="0" latinLnBrk="0" lv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志願者問合せ専用電話（大学入試センター事業第１課）</a:t>
            </a: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l" defTabSz="914400" eaLnBrk="0" fontAlgn="base" hangingPunct="0" indent="0" latinLnBrk="0" lvl="0" marL="36000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TEL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03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3465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8600 </a:t>
            </a:r>
          </a:p>
          <a:p>
            <a:pPr algn="l" defTabSz="914400" eaLnBrk="0" fontAlgn="base" hangingPunct="0" indent="0" latinLnBrk="0" lvl="0" marL="360000" marR="0" rtl="0">
              <a:lnSpc>
                <a:spcPts val="23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0" kumimoji="1" lang="en-US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0" baseline="0" cap="none" dirty="0" i="0" kern="0" kumimoji="1" lang="ja-JP" noProof="0" normalizeH="0" spc="0" strike="noStrike" sz="26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　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9:30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～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17:00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（土・日曜，祝日，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12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29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日～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1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b="0" baseline="0" cap="none" dirty="0" i="0" kern="0" kumimoji="1" lang="en-US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3</a:t>
            </a:r>
            <a:r>
              <a:rPr altLang="en-US" b="0" baseline="0" cap="none" dirty="0" i="0" kern="0" kumimoji="1" lang="ja-JP" noProof="0" normalizeH="0" spc="0" strike="noStrike" sz="18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日を除く）</a:t>
            </a:r>
          </a:p>
          <a:p>
            <a:pPr algn="l" defTabSz="914400" eaLnBrk="0" fontAlgn="base" hangingPunct="0" latinLnBrk="0" lvl="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電話での問合せが難しい障害等のある方専用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FAX</a:t>
            </a:r>
          </a:p>
          <a:p>
            <a:pPr algn="l" defTabSz="914400" eaLnBrk="0" fontAlgn="base" hangingPunct="0" indent="0" latinLnBrk="0" lvl="0" marL="360000" marR="0" rtl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FAX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03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3485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－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1771</a:t>
            </a:r>
            <a:endParaRPr altLang="ja-JP" b="0" baseline="0" cap="none" dirty="0" i="0" kern="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46F870B5-466D-4C25-9555-15E4E28326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0" y="1593812"/>
            <a:ext cx="8568000" cy="6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受験上の配慮に関する相談を随時受け付けています。</a:t>
            </a:r>
            <a:endParaRPr altLang="ja-JP" dirty="0" kern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/>
              <a:t>　</a:t>
            </a:r>
            <a:endParaRPr altLang="ja-JP" dirty="0" kern="0" lang="en-US" sz="240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2A50B836-D7CB-427D-BF36-1F03E4F6E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000" y="4293000"/>
            <a:ext cx="8208000" cy="12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>
              <a:spcBef>
                <a:spcPct val="0"/>
              </a:spcBef>
              <a:buFont charset="2" panose="05000000000000000000" pitchFamily="2" typeface="Wingdings"/>
              <a:buChar char="l"/>
              <a:defRPr/>
            </a:pPr>
            <a:r>
              <a:rPr altLang="en-US" dirty="0" kern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「受験上の配慮案内説明動画（音声・字幕付き）」</a:t>
            </a:r>
            <a:endParaRPr altLang="ja-JP" dirty="0" kern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ct val="0"/>
              </a:spcBef>
              <a:buNone/>
              <a:defRPr/>
            </a:pPr>
            <a:r>
              <a:rPr altLang="en-US" dirty="0" kern="0" lang="ja-JP" sz="2400"/>
              <a:t>　</a:t>
            </a:r>
            <a:endParaRPr altLang="ja-JP" dirty="0" kern="0" lang="en-US" sz="240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4068C16-43BF-4AE9-A076-3BB264FD8F52}"/>
              </a:ext>
            </a:extLst>
          </p:cNvPr>
          <p:cNvSpPr/>
          <p:nvPr/>
        </p:nvSpPr>
        <p:spPr bwMode="auto">
          <a:xfrm>
            <a:off x="573452" y="4725000"/>
            <a:ext cx="8096884" cy="1750341"/>
          </a:xfrm>
          <a:prstGeom prst="rect">
            <a:avLst/>
          </a:prstGeom>
          <a:solidFill>
            <a:srgbClr val="DDF2FF"/>
          </a:solidFill>
          <a:ln w="28575">
            <a:noFill/>
          </a:ln>
        </p:spPr>
        <p:style>
          <a:lnRef idx="0">
            <a:scrgbClr b="0" g="0" r="0"/>
          </a:lnRef>
          <a:fillRef idx="0">
            <a:scrgbClr b="0" g="0" r="0"/>
          </a:fillRef>
          <a:effectRef idx="0">
            <a:scrgbClr b="0" g="0" r="0"/>
          </a:effectRef>
          <a:fontRef idx="minor">
            <a:schemeClr val="lt1"/>
          </a:fontRef>
        </p:style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dirty="0" kern="0" lang="ja-JP" sz="1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大学入試センターウェブサイトトップ ＞ 大学入学共通テスト ＞ 試験情報 ＞ 令和</a:t>
            </a:r>
            <a:r>
              <a:rPr altLang="ja-JP" dirty="0" kern="0" lang="en-US" sz="1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9</a:t>
            </a:r>
            <a:r>
              <a:rPr altLang="en-US" dirty="0" kern="0" lang="ja-JP" sz="14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年度試験</a:t>
            </a: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　</a:t>
            </a:r>
            <a:endParaRPr altLang="ja-JP" dirty="0" kern="0" lang="en-US" sz="2000">
              <a:solidFill>
                <a:srgbClr val="00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lv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altLang="en-US" dirty="0" kern="0" lang="ja-JP" sz="2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dirty="0" kern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https://www.dnc.ac.jp/kyotsu/shiken_jouhou/r9/</a:t>
            </a:r>
          </a:p>
          <a:p>
            <a:pPr eaLnBrk="1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  <a:p>
            <a:pPr eaLnBrk="1" hangingPunct="1" indent="-342900" lvl="0" marL="34290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  <a:defRPr/>
            </a:pPr>
            <a:endParaRPr altLang="ja-JP" dirty="0" kern="0" lang="en-US" sz="2000">
              <a:solidFill>
                <a:srgbClr val="000000"/>
              </a:solidFill>
              <a:latin charset="0" panose="020B0604020202020204" pitchFamily="34" typeface="Arial"/>
              <a:ea charset="-128" panose="020B0600070205080204" pitchFamily="50" typeface="ＭＳ Ｐゴシック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DF677697-6F75-4F75-B915-0CE05C53D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</a:t>
            </a:r>
            <a:r>
              <a:rPr altLang="en-US" dirty="0" kern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裏表紙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E58828CC-A37E-4F98-86C9-0F64D806CC15}"/>
              </a:ext>
            </a:extLst>
          </p:cNvPr>
          <p:cNvPicPr>
            <a:picLocks noChangeAspect="1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5559299"/>
            <a:ext cx="821701" cy="821701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74657FAD-D49D-4983-B1DE-C288E94C27AE}"/>
              </a:ext>
            </a:extLst>
          </p:cNvPr>
          <p:cNvSpPr/>
          <p:nvPr/>
        </p:nvSpPr>
        <p:spPr>
          <a:xfrm>
            <a:off x="180000" y="874100"/>
            <a:ext cx="8784000" cy="61090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2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問合せ先，説明動画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198019821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>
            <a:extLst>
              <a:ext uri="{FF2B5EF4-FFF2-40B4-BE49-F238E27FC236}">
                <a16:creationId xmlns:a16="http://schemas.microsoft.com/office/drawing/2014/main" id="{8BB3726D-FDE3-491B-BC16-A58F85F82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608" y="2546536"/>
            <a:ext cx="8207422" cy="128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charset="2" panose="05000000000000000000" pitchFamily="2" typeface="Wingdings"/>
              <a:buChar char="l"/>
              <a:tabLst/>
              <a:defRPr/>
            </a:pP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0" typeface="Arial"/>
                <a:ea charset="-128" pitchFamily="50" typeface="ＭＳ Ｐゴシック"/>
                <a:cs typeface="+mn-cs"/>
              </a:rPr>
              <a:t>　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「受験上の配慮案内」は，大学入試センターのウェブサイトからダウンロードして入手する形式です。</a:t>
            </a:r>
            <a:endParaRPr altLang="ja-JP" b="0" baseline="0" cap="none" dirty="0" i="0" kern="0" kumimoji="1" lang="en-US" noProof="0" normalizeH="0" spc="0" strike="sngStrike" sz="2400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（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6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b="0" baseline="0" cap="none" dirty="0" i="0" kern="0" kumimoji="1" lang="en-US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19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日にウェブサイト掲載済み）</a:t>
            </a: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1200" kumimoji="1" lang="en-US" noProof="0" normalizeH="0" spc="0" strike="noStrike" sz="2200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495D88A2-26A9-4D0A-BE1A-E484135821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79" y="3064088"/>
            <a:ext cx="8207422" cy="1289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1200" kumimoji="1" lang="en-US" noProof="0" normalizeH="0" spc="0" strike="noStrike" sz="2200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charset="0" typeface="Arial"/>
              <a:ea charset="-128" pitchFamily="50" typeface="ＭＳ Ｐゴシック"/>
              <a:cs typeface="+mn-cs"/>
            </a:endParaRPr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6D152DC8-7FE0-4D12-A6C0-572CFAED1D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079" y="4437112"/>
            <a:ext cx="820742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900000000000000" pitchFamily="50" typeface="HGSｺﾞｼｯｸE"/>
                <a:ea charset="-128" panose="020B0900000000000000" pitchFamily="50" typeface="HGSｺﾞｼｯｸE"/>
                <a:cs typeface="+mn-cs"/>
              </a:rPr>
              <a:t>　</a:t>
            </a:r>
            <a:r>
              <a:rPr altLang="en-US" b="0" baseline="0" cap="none" dirty="0" i="0" kern="0" kumimoji="1" lang="ja-JP" noProof="0" normalizeH="0" spc="0" strike="noStrike" sz="2400" u="non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ただし，送料等の負担は発生しますが，テレメールにて印刷した受験上の配慮案内を郵送するサービスを行っております。詳細はウェブサイトを確認ください。</a:t>
            </a: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prstClr val="black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charset="-128" panose="020B0900000000000000" pitchFamily="50" typeface="HGSｺﾞｼｯｸE"/>
              <a:ea charset="-128" panose="020B0900000000000000" pitchFamily="50" typeface="HGSｺﾞｼｯｸE"/>
              <a:cs typeface="+mn-cs"/>
            </a:endParaRPr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C9D3BE2F-2347-427B-AD15-3D4B0D2EF9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3169" y="5005366"/>
            <a:ext cx="8207422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0" kumimoji="1" lang="en-US" noProof="0" normalizeH="0" spc="0" strike="noStrike" sz="2400" u="none">
              <a:ln>
                <a:noFill/>
              </a:ln>
              <a:solidFill>
                <a:prstClr val="black"/>
              </a:solidFill>
              <a:effectLst/>
              <a:highlight>
                <a:srgbClr val="00FF00"/>
              </a:highlight>
              <a:uLnTx/>
              <a:uFillTx/>
              <a:latin charset="-128" panose="020B0900000000000000" pitchFamily="50" typeface="HGSｺﾞｼｯｸE"/>
              <a:ea charset="-128" panose="020B0900000000000000" pitchFamily="50" typeface="HGSｺﾞｼｯｸE"/>
              <a:cs typeface="+mn-cs"/>
            </a:endParaRPr>
          </a:p>
        </p:txBody>
      </p:sp>
      <p:sp>
        <p:nvSpPr>
          <p:cNvPr id="9" name="スライド番号プレースホルダー 1">
            <a:extLst>
              <a:ext uri="{FF2B5EF4-FFF2-40B4-BE49-F238E27FC236}">
                <a16:creationId xmlns:a16="http://schemas.microsoft.com/office/drawing/2014/main" id="{D343FC0B-7324-4838-B26B-24B73D3A124E}"/>
              </a:ext>
            </a:extLst>
          </p:cNvPr>
          <p:cNvSpPr txBox="1">
            <a:spLocks/>
          </p:cNvSpPr>
          <p:nvPr/>
        </p:nvSpPr>
        <p:spPr>
          <a:xfrm>
            <a:off x="6554134" y="6154846"/>
            <a:ext cx="1981200" cy="476250"/>
          </a:xfrm>
          <a:prstGeom prst="rect">
            <a:avLst/>
          </a:prstGeom>
        </p:spPr>
        <p:txBody>
          <a:bodyPr anchor="ctr" bIns="47256" lIns="94512" rIns="94512" rtlCol="0" tIns="47256" vert="horz"/>
          <a:lstStyle>
            <a:defPPr>
              <a:defRPr lang="ja-JP"/>
            </a:defPPr>
            <a:lvl1pPr algn="r" eaLnBrk="0" fontAlgn="base" hangingPunct="0" rtl="0">
              <a:spcBef>
                <a:spcPct val="0"/>
              </a:spcBef>
              <a:spcAft>
                <a:spcPct val="0"/>
              </a:spcAft>
              <a:defRPr kern="1200" kumimoji="1" sz="1900">
                <a:solidFill>
                  <a:schemeClr val="tx1">
                    <a:tint val="75000"/>
                  </a:schemeClr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1pPr>
            <a:lvl2pPr algn="l" eaLnBrk="0" fontAlgn="base" hangingPunct="0" indent="1588" marL="455613" rtl="0">
              <a:spcBef>
                <a:spcPct val="0"/>
              </a:spcBef>
              <a:spcAft>
                <a:spcPct val="0"/>
              </a:spcAft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2pPr>
            <a:lvl3pPr algn="l" eaLnBrk="0" fontAlgn="base" hangingPunct="0" indent="1588" marL="912813" rtl="0">
              <a:spcBef>
                <a:spcPct val="0"/>
              </a:spcBef>
              <a:spcAft>
                <a:spcPct val="0"/>
              </a:spcAft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3pPr>
            <a:lvl4pPr algn="l" eaLnBrk="0" fontAlgn="base" hangingPunct="0" indent="1588" marL="1370013" rtl="0">
              <a:spcBef>
                <a:spcPct val="0"/>
              </a:spcBef>
              <a:spcAft>
                <a:spcPct val="0"/>
              </a:spcAft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4pPr>
            <a:lvl5pPr algn="l" eaLnBrk="0" fontAlgn="base" hangingPunct="0" indent="1588" marL="1827213" rtl="0">
              <a:spcBef>
                <a:spcPct val="0"/>
              </a:spcBef>
              <a:spcAft>
                <a:spcPct val="0"/>
              </a:spcAft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kern="1200" kumimoji="1" sz="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defRPr>
            </a:lvl9pPr>
          </a:lstStyle>
          <a:p>
            <a:pPr>
              <a:defRPr/>
            </a:pPr>
            <a:fld id="{5D0C3138-1DF5-4EE7-9BC8-8086AF259160}" type="slidenum">
              <a:rPr altLang="ja-JP" lang="en-US" smtClean="0" sz="1200">
                <a:solidFill>
                  <a:schemeClr val="tx1"/>
                </a:solidFill>
                <a:latin charset="0" panose="020B0604030504040204" pitchFamily="34" typeface="Verdana"/>
                <a:ea charset="0" panose="020B0604030504040204" pitchFamily="34" typeface="Verdana"/>
              </a:rPr>
              <a:pPr>
                <a:defRPr/>
              </a:pPr>
              <a:t>2</a:t>
            </a:fld>
            <a:endParaRPr altLang="ja-JP" dirty="0" lang="en-US" sz="1200">
              <a:solidFill>
                <a:schemeClr val="tx1"/>
              </a:solidFill>
              <a:latin charset="0" panose="020B0604030504040204" pitchFamily="34" typeface="Verdana"/>
              <a:ea charset="0" panose="020B0604030504040204" pitchFamily="34" typeface="Verdana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B5B2E12-DE6B-4BEC-A67B-32A137FC2FEF}"/>
              </a:ext>
            </a:extLst>
          </p:cNvPr>
          <p:cNvSpPr/>
          <p:nvPr/>
        </p:nvSpPr>
        <p:spPr>
          <a:xfrm>
            <a:off x="292608" y="980720"/>
            <a:ext cx="8242727" cy="72028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「受験上の配慮案内」の入手方法</a:t>
            </a:r>
            <a:endParaRPr altLang="en-US" dirty="0" kumimoji="1" lang="ja-JP" sz="28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64619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88000" y="2099141"/>
            <a:ext cx="8568000" cy="265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共通テストにおいては，病気・負傷や障害等のために， 受験に際して配慮を希望する志願者に対し，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個々の症状や状態等に応じた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受験上の配慮を行います。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12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受験上の配慮を希望する場合は，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「受験上の配慮」の</a:t>
            </a:r>
            <a:endParaRPr altLang="ja-JP" dirty="0" lang="en-US" sz="24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申請が必要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です。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A580DA66-0368-4F5D-8AB5-ECA52936C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</a:t>
            </a:r>
            <a:r>
              <a:rPr altLang="en-US" dirty="0" kern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表紙</a:t>
            </a:r>
            <a:r>
              <a:rPr altLang="ja-JP" dirty="0" kern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dirty="0" kern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裏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6B73B4E-0F8C-4D82-B2A0-E7D8ADE3F8BE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3</a:t>
            </a:fld>
            <a:endParaRPr altLang="ja-JP" dirty="0" 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C45D258-139F-4857-80D6-3F93BA19C1FF}"/>
              </a:ext>
            </a:extLst>
          </p:cNvPr>
          <p:cNvSpPr/>
          <p:nvPr/>
        </p:nvSpPr>
        <p:spPr>
          <a:xfrm>
            <a:off x="288000" y="909000"/>
            <a:ext cx="8460000" cy="72028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受験上の配慮について</a:t>
            </a:r>
            <a:endParaRPr altLang="en-US" dirty="0" kumimoji="1" lang="ja-JP" sz="28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31910559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B22D0C-8846-4B15-A8EC-E57FAF3AB56B}"/>
              </a:ext>
            </a:extLst>
          </p:cNvPr>
          <p:cNvSpPr txBox="1"/>
          <p:nvPr/>
        </p:nvSpPr>
        <p:spPr>
          <a:xfrm>
            <a:off x="4572000" y="1897601"/>
            <a:ext cx="4104000" cy="369332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1200"/>
              </a:spcBef>
            </a:pPr>
            <a:r>
              <a:rPr altLang="ja-JP" b="1" dirty="0" kumimoji="1" lang="en-US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1" dirty="0" kumimoji="1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年間を通して個別に</a:t>
            </a:r>
            <a:r>
              <a:rPr altLang="en-US" b="1" dirty="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随時</a:t>
            </a:r>
            <a:r>
              <a:rPr altLang="en-US" b="1" dirty="0" kumimoji="1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相談を受付</a:t>
            </a:r>
            <a:endParaRPr altLang="ja-JP" b="1" dirty="0" lang="en-US" sz="18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900000" y="1878560"/>
            <a:ext cx="5256000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① 配慮案内の確認（</a:t>
            </a:r>
            <a:r>
              <a:rPr altLang="ja-JP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6</a:t>
            </a: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月下旬～）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② マイページの作成（</a:t>
            </a:r>
            <a:r>
              <a:rPr altLang="ja-JP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7</a:t>
            </a: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1</a:t>
            </a: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日（水）</a:t>
            </a:r>
            <a:r>
              <a:rPr altLang="ja-JP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10</a:t>
            </a: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：</a:t>
            </a:r>
            <a:r>
              <a:rPr altLang="ja-JP" dirty="0" lang="en-US" sz="1800">
                <a:latin charset="-128" panose="020B0604030504040204" pitchFamily="50" typeface="メイリオ"/>
                <a:ea charset="-128" panose="020B0604030504040204" pitchFamily="50" typeface="メイリオ"/>
              </a:rPr>
              <a:t>00</a:t>
            </a: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～）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18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000"/>
          </a:p>
          <a:p>
            <a:pPr algn="just" eaLnBrk="1" hangingPunct="1" indent="0" marL="0">
              <a:spcBef>
                <a:spcPts val="1200"/>
              </a:spcBef>
              <a:buNone/>
            </a:pPr>
            <a:endParaRPr altLang="ja-JP" dirty="0" lang="en-US" sz="2000"/>
          </a:p>
          <a:p>
            <a:pPr algn="just" eaLnBrk="1" hangingPunct="1" indent="0" marL="0">
              <a:spcBef>
                <a:spcPts val="1200"/>
              </a:spcBef>
              <a:buNone/>
            </a:pPr>
            <a:endParaRPr altLang="ja-JP" dirty="0" lang="en-US" sz="2400"/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800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CF9A85E2-489E-41D0-88A5-EAA27FA13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【P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２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　</a:t>
            </a: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26B8A833-9976-46CE-9A3B-321484E864F7}"/>
              </a:ext>
            </a:extLst>
          </p:cNvPr>
          <p:cNvSpPr/>
          <p:nvPr/>
        </p:nvSpPr>
        <p:spPr bwMode="auto">
          <a:xfrm>
            <a:off x="161176" y="1598160"/>
            <a:ext cx="666823" cy="49988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anchor="ctr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ctr" eaLnBrk="1" hangingPunct="1" indent="-268288" marL="268288">
              <a:spcBef>
                <a:spcPct val="20000"/>
              </a:spcBef>
            </a:pP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６月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eaLnBrk="1" hangingPunct="1" indent="-268288" marL="268288">
              <a:spcBef>
                <a:spcPct val="20000"/>
              </a:spcBef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eaLnBrk="1" hangingPunct="1" indent="-268288" marL="268288">
              <a:spcBef>
                <a:spcPct val="20000"/>
              </a:spcBef>
            </a:pP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７月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８月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９月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10</a:t>
            </a: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11</a:t>
            </a: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ja-JP" dirty="0" lang="en-US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12</a:t>
            </a: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月 </a:t>
            </a:r>
            <a:endParaRPr altLang="ja-JP" dirty="0" lang="en-US" sz="14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20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endParaRPr altLang="ja-JP" dirty="0" lang="en-US" sz="2000">
              <a:solidFill>
                <a:schemeClr val="bg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ctr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altLang="en-US" dirty="0" lang="ja-JP" sz="1400">
                <a:solidFill>
                  <a:schemeClr val="bg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0" baseline="0" cap="none" dirty="0" i="0" kumimoji="1" lang="ja-JP" normalizeH="0" strike="noStrike" sz="1400" u="none">
                <a:ln>
                  <a:noFill/>
                </a:ln>
                <a:solidFill>
                  <a:schemeClr val="bg1"/>
                </a:solidFill>
                <a:effectLst/>
                <a:latin charset="-128" panose="020B0604030504040204" pitchFamily="50" typeface="メイリオ"/>
                <a:ea charset="-128" panose="020B0604030504040204" pitchFamily="50" typeface="メイリオ"/>
              </a:rPr>
              <a:t>１月</a:t>
            </a:r>
            <a:endParaRPr altLang="ja-JP" b="0" baseline="0" cap="none" dirty="0" i="0" kumimoji="1" lang="en-US" normalizeH="0" strike="noStrike" sz="1400" u="none">
              <a:ln>
                <a:noFill/>
              </a:ln>
              <a:solidFill>
                <a:schemeClr val="bg1"/>
              </a:solidFill>
              <a:effectLst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67E1B34-30CF-4C65-A10E-A51D41FFD55C}"/>
              </a:ext>
            </a:extLst>
          </p:cNvPr>
          <p:cNvSpPr txBox="1"/>
          <p:nvPr/>
        </p:nvSpPr>
        <p:spPr>
          <a:xfrm>
            <a:off x="5083434" y="3651972"/>
            <a:ext cx="3847372" cy="2039020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rtlCol="0" wrap="square">
            <a:spAutoFit/>
          </a:bodyPr>
          <a:lstStyle/>
          <a:p>
            <a:pPr algn="just" eaLnBrk="1" hangingPunct="1">
              <a:spcBef>
                <a:spcPts val="600"/>
              </a:spcBef>
            </a:pPr>
            <a:r>
              <a:rPr altLang="en-US" dirty="0" lang="ja-JP" sz="1800">
                <a:highlight>
                  <a:srgbClr val="FFCC00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❸ </a:t>
            </a:r>
            <a:r>
              <a:rPr altLang="en-US" dirty="0" lang="ja-JP" sz="1600">
                <a:highlight>
                  <a:srgbClr val="FFCC00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受験上の配慮申請（第２期・郵送）</a:t>
            </a:r>
            <a:endParaRPr altLang="ja-JP" dirty="0" lang="en-US" sz="1600">
              <a:highlight>
                <a:srgbClr val="FFCC00"/>
              </a:highlight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第２期：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8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31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日（月）～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10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2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日（金）　　　　</a:t>
            </a:r>
            <a:endParaRPr altLang="ja-JP" dirty="0" lang="en-US" sz="1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　　　　　　　　　　　　　　　　（</a:t>
            </a:r>
            <a:r>
              <a:rPr altLang="en-US" dirty="0" lang="ja-JP" sz="1400" u="sng">
                <a:latin charset="-128" panose="020B0604030504040204" pitchFamily="50" typeface="メイリオ"/>
                <a:ea charset="-128" panose="020B0604030504040204" pitchFamily="50" typeface="メイリオ"/>
              </a:rPr>
              <a:t>必着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）</a:t>
            </a:r>
            <a:endParaRPr altLang="ja-JP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　　　　（または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9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30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日（水）消印有効）</a:t>
            </a:r>
            <a:endParaRPr altLang="ja-JP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1800"/>
              </a:spcBef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❹ 「審査結果通知書」受領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300"/>
              </a:spcBef>
            </a:pPr>
            <a:r>
              <a:rPr altLang="en-US" dirty="0" lang="ja-JP" sz="1600">
                <a:latin charset="-128" panose="020B0604030504040204" pitchFamily="50" typeface="メイリオ"/>
                <a:ea charset="-128" panose="020B0604030504040204" pitchFamily="50" typeface="メイリオ"/>
              </a:rPr>
              <a:t>　 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第２期申請者：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11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月下旬に送付</a:t>
            </a:r>
            <a:endParaRPr altLang="ja-JP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69CB46D-21D3-4E1A-916F-79A0A346FFBA}"/>
              </a:ext>
            </a:extLst>
          </p:cNvPr>
          <p:cNvSpPr txBox="1"/>
          <p:nvPr/>
        </p:nvSpPr>
        <p:spPr>
          <a:xfrm>
            <a:off x="896914" y="5477854"/>
            <a:ext cx="3878475" cy="677108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pPr>
              <a:spcBef>
                <a:spcPts val="0"/>
              </a:spcBef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⑤ 「決定通知書」受領</a:t>
            </a:r>
            <a:endParaRPr altLang="ja-JP" dirty="0" lang="en-US" sz="18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>
              <a:spcBef>
                <a:spcPts val="0"/>
              </a:spcBef>
            </a:pPr>
            <a:r>
              <a:rPr altLang="en-US" dirty="0" lang="ja-JP" sz="2000">
                <a:latin charset="-128" panose="020B0604030504040204" pitchFamily="50" typeface="メイリオ"/>
                <a:ea charset="-128" panose="020B0604030504040204" pitchFamily="50" typeface="メイリオ"/>
              </a:rPr>
              <a:t>　　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12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月上旬～中旬に送付</a:t>
            </a:r>
            <a:endParaRPr altLang="ja-JP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780FDEDC-FDD1-4B73-AFE5-F1C595541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13" y="2866455"/>
            <a:ext cx="4117607" cy="1642545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dirty="0" lang="ja-JP" sz="1800">
                <a:highlight>
                  <a:srgbClr val="FFCC00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③ </a:t>
            </a:r>
            <a:r>
              <a:rPr altLang="en-US" dirty="0" lang="ja-JP" sz="1600">
                <a:highlight>
                  <a:srgbClr val="FFCC00"/>
                </a:highlight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受験上の配慮申請（第１期・郵送）</a:t>
            </a:r>
            <a:endParaRPr altLang="ja-JP" dirty="0" lang="en-US" sz="1600">
              <a:highlight>
                <a:srgbClr val="FFCC00"/>
              </a:highlight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第１期：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7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1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日（水）～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8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28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日（金）（</a:t>
            </a:r>
            <a:r>
              <a:rPr altLang="en-US" dirty="0" lang="ja-JP" sz="1400" u="sng">
                <a:latin charset="-128" panose="020B0604030504040204" pitchFamily="50" typeface="メイリオ"/>
                <a:ea charset="-128" panose="020B0604030504040204" pitchFamily="50" typeface="メイリオ"/>
              </a:rPr>
              <a:t>必着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）</a:t>
            </a:r>
            <a:endParaRPr altLang="ja-JP" dirty="0" lang="en-US" sz="1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　　　（または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8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latin charset="-128" panose="020B0604030504040204" pitchFamily="50" typeface="メイリオ"/>
                <a:ea charset="-128" panose="020B0604030504040204" pitchFamily="50" typeface="メイリオ"/>
              </a:rPr>
              <a:t>26</a:t>
            </a:r>
            <a:r>
              <a:rPr altLang="en-US" dirty="0" lang="ja-JP" sz="1400">
                <a:latin charset="-128" panose="020B0604030504040204" pitchFamily="50" typeface="メイリオ"/>
                <a:ea charset="-128" panose="020B0604030504040204" pitchFamily="50" typeface="メイリオ"/>
              </a:rPr>
              <a:t>日（水）消印有効）</a:t>
            </a:r>
            <a:endParaRPr altLang="ja-JP" dirty="0" lang="en-US" sz="1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r>
              <a:rPr altLang="en-US" dirty="0" lang="ja-JP" sz="18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④ 「審査結果通知書」受領</a:t>
            </a:r>
            <a:endParaRPr altLang="ja-JP" dirty="0" lang="en-US" sz="1800">
              <a:solidFill>
                <a:srgbClr val="00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indent="0" lvl="0" marL="0">
              <a:spcBef>
                <a:spcPts val="300"/>
              </a:spcBef>
              <a:buNone/>
            </a:pPr>
            <a:r>
              <a:rPr altLang="en-US" dirty="0" lang="ja-JP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第１期申請者：</a:t>
            </a:r>
            <a:r>
              <a:rPr altLang="ja-JP" dirty="0" lang="en-US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9</a:t>
            </a:r>
            <a:r>
              <a:rPr altLang="en-US" dirty="0" lang="ja-JP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月</a:t>
            </a:r>
            <a:r>
              <a:rPr altLang="ja-JP" dirty="0" lang="en-US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24</a:t>
            </a:r>
            <a:r>
              <a:rPr altLang="en-US" dirty="0" lang="ja-JP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日（木）までに送付</a:t>
            </a:r>
            <a:endParaRPr altLang="ja-JP" dirty="0" lang="en-US" sz="16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1F12C36B-75DB-49D4-ACB5-2F2F0EF14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914" y="6185740"/>
            <a:ext cx="5256000" cy="368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just" eaLnBrk="1" hangingPunct="1" indent="0" marL="0">
              <a:spcBef>
                <a:spcPts val="1800"/>
              </a:spcBef>
              <a:buNone/>
            </a:pPr>
            <a:r>
              <a:rPr altLang="en-US" dirty="0" lang="ja-JP" sz="1800">
                <a:latin charset="-128" panose="020B0604030504040204" pitchFamily="50" typeface="メイリオ"/>
                <a:ea charset="-128" panose="020B0604030504040204" pitchFamily="50" typeface="メイリオ"/>
              </a:rPr>
              <a:t>⑥ 共通テスト受験</a:t>
            </a:r>
            <a:r>
              <a:rPr altLang="en-US" dirty="0" lang="ja-JP" sz="18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ja-JP" dirty="0" lang="en-US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dirty="0" lang="ja-JP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⑤「決定通知書」を持参</a:t>
            </a:r>
            <a:endParaRPr altLang="ja-JP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0"/>
              </a:spcBef>
              <a:buNone/>
            </a:pPr>
            <a:r>
              <a:rPr altLang="en-US" dirty="0" lang="ja-JP" sz="1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endParaRPr altLang="ja-JP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 indent="0" marL="0">
              <a:spcBef>
                <a:spcPts val="600"/>
              </a:spcBef>
              <a:buNone/>
            </a:pPr>
            <a:endParaRPr altLang="ja-JP" dirty="0" lang="en-US" sz="280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E611F47-4F48-4495-8E3D-6193A64595D7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4</a:t>
            </a:fld>
            <a:endParaRPr altLang="ja-JP" 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F73B9B8B-343C-449A-AE97-1906C0EE0BFC}"/>
              </a:ext>
            </a:extLst>
          </p:cNvPr>
          <p:cNvSpPr/>
          <p:nvPr/>
        </p:nvSpPr>
        <p:spPr>
          <a:xfrm>
            <a:off x="161176" y="837001"/>
            <a:ext cx="8769630" cy="677108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申請から受験までの主な流れ</a:t>
            </a:r>
            <a:endParaRPr altLang="ja-JP" b="1" dirty="0" lang="en-US" sz="32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52608746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0FDFA64-66DD-4A61-BF3E-6F9D81EF3F1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98FBEA1-C32F-40FF-90BF-88E25CC95112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762DE8-B7F6-40EC-8A5B-45DA45E4AA93}"/>
              </a:ext>
            </a:extLst>
          </p:cNvPr>
          <p:cNvSpPr/>
          <p:nvPr/>
        </p:nvSpPr>
        <p:spPr>
          <a:xfrm>
            <a:off x="179998" y="5301000"/>
            <a:ext cx="8640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b="0" baseline="0" cap="none" dirty="0" i="0" kern="1200" kumimoji="1" lang="ja-JP" noProof="0" normalizeH="0" spc="0" strike="noStrike" sz="20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希望する配慮事項によっては審査に時間がかかる場合もあるため，</a:t>
            </a:r>
            <a:endParaRPr altLang="ja-JP" b="0" baseline="0" cap="none" dirty="0" i="0" kern="1200" kumimoji="1" lang="en-US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l" defTabSz="914400" eaLnBrk="0" fontAlgn="base" hangingPunct="0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en-US" dirty="0" lang="ja-JP" sz="20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baseline="0" cap="none" dirty="0" i="0" kern="1200" kumimoji="1" lang="ja-JP" noProof="0" normalizeH="0" spc="0" strike="noStrike" sz="20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できるだけ</a:t>
            </a:r>
            <a:r>
              <a:rPr altLang="en-US" dirty="0" lang="ja-JP" sz="20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第１期</a:t>
            </a:r>
            <a:r>
              <a:rPr altLang="en-US" b="0" baseline="0" cap="none" dirty="0" i="0" kern="1200" kumimoji="1" lang="ja-JP" noProof="0" normalizeH="0" spc="0" strike="noStrike" sz="20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に申請してください。</a:t>
            </a:r>
            <a:endParaRPr altLang="en-US" b="0" baseline="0" cap="none" dirty="0" i="0" kern="1200" kumimoji="1" lang="ja-JP" noProof="0" normalizeH="0" spc="0" strike="noStrike" sz="20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graphicFrame>
        <p:nvGraphicFramePr>
          <p:cNvPr id="11" name="表 10">
            <a:extLst>
              <a:ext uri="{FF2B5EF4-FFF2-40B4-BE49-F238E27FC236}">
                <a16:creationId xmlns:a16="http://schemas.microsoft.com/office/drawing/2014/main" id="{292641D9-AEAA-4AC2-A7D3-DC90D29A15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4652146"/>
              </p:ext>
            </p:extLst>
          </p:nvPr>
        </p:nvGraphicFramePr>
        <p:xfrm>
          <a:off x="179999" y="1815600"/>
          <a:ext cx="8783999" cy="3226800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1080000">
                  <a:extLst>
                    <a:ext uri="{9D8B030D-6E8A-4147-A177-3AD203B41FA5}">
                      <a16:colId xmlns:a16="http://schemas.microsoft.com/office/drawing/2014/main" val="2015094659"/>
                    </a:ext>
                  </a:extLst>
                </a:gridCol>
                <a:gridCol w="3240000">
                  <a:extLst>
                    <a:ext uri="{9D8B030D-6E8A-4147-A177-3AD203B41FA5}">
                      <a16:colId xmlns:a16="http://schemas.microsoft.com/office/drawing/2014/main" val="1397456457"/>
                    </a:ext>
                  </a:extLst>
                </a:gridCol>
                <a:gridCol w="2160000">
                  <a:extLst>
                    <a:ext uri="{9D8B030D-6E8A-4147-A177-3AD203B41FA5}">
                      <a16:colId xmlns:a16="http://schemas.microsoft.com/office/drawing/2014/main" val="365708861"/>
                    </a:ext>
                  </a:extLst>
                </a:gridCol>
                <a:gridCol w="2303999">
                  <a:extLst>
                    <a:ext uri="{9D8B030D-6E8A-4147-A177-3AD203B41FA5}">
                      <a16:colId xmlns:a16="http://schemas.microsoft.com/office/drawing/2014/main" val="2270099265"/>
                    </a:ext>
                  </a:extLst>
                </a:gridCol>
              </a:tblGrid>
              <a:tr h="828000">
                <a:tc gridSpan="2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申請期間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b="1" dirty="0" kumimoji="1" lang="ja-JP" spc="600" strike="noStrike" sz="1800"/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800">
                          <a:solidFill>
                            <a:schemeClr val="bg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受験上の配慮事項</a:t>
                      </a:r>
                      <a:endParaRPr altLang="ja-JP" dirty="0" kumimoji="1" lang="en-US" sz="1800">
                        <a:solidFill>
                          <a:schemeClr val="bg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1800">
                          <a:solidFill>
                            <a:schemeClr val="bg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審査結果通知書</a:t>
                      </a:r>
                      <a:endParaRPr altLang="en-US" b="1" dirty="0" kumimoji="1" lang="ja-JP" spc="600" sz="18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受験上の配慮事項</a:t>
                      </a:r>
                      <a:endParaRPr altLang="ja-JP" dirty="0" kumimoji="1" lang="en-US" sz="2000">
                        <a:solidFill>
                          <a:schemeClr val="bg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dirty="0" kumimoji="1" lang="ja-JP" sz="2000">
                          <a:solidFill>
                            <a:schemeClr val="bg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決定通知書</a:t>
                      </a:r>
                      <a:endParaRPr altLang="en-US" b="1" dirty="0" kumimoji="1" lang="ja-JP" spc="600" sz="2000"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5791374"/>
                  </a:ext>
                </a:extLst>
              </a:tr>
              <a:tr h="1332000"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第１期</a:t>
                      </a:r>
                      <a:endParaRPr altLang="ja-JP" b="0" dirty="0" kumimoji="1" lang="en-US" sz="2000" u="none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7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1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日（水） </a:t>
                      </a:r>
                      <a:endParaRPr altLang="ja-JP" dirty="0" kern="1200" kumimoji="1" lang="en-US" sz="1600">
                        <a:solidFill>
                          <a:schemeClr val="dk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 　～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8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28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日（金）（必着）</a:t>
                      </a:r>
                      <a:endParaRPr altLang="ja-JP" dirty="0" kern="1200" kumimoji="1" lang="en-US" sz="1600">
                        <a:solidFill>
                          <a:schemeClr val="dk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（または</a:t>
                      </a:r>
                      <a:endParaRPr altLang="ja-JP" dirty="0" kern="1200" kumimoji="1" lang="en-US" sz="1600">
                        <a:solidFill>
                          <a:schemeClr val="dk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　　　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8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26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日（水）消印有効）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出願期間中</a:t>
                      </a:r>
                      <a:endParaRPr altLang="ja-JP" b="0" dirty="0" kumimoji="1" lang="en-US" sz="2000" u="sng">
                        <a:solidFill>
                          <a:srgbClr val="FF0000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/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</a:t>
                      </a:r>
                      <a:r>
                        <a:rPr altLang="ja-JP" b="0" dirty="0" kumimoji="1" lang="en-US" sz="2000" u="sng">
                          <a:solidFill>
                            <a:srgbClr val="FF0000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9</a:t>
                      </a:r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月</a:t>
                      </a:r>
                      <a:r>
                        <a:rPr altLang="ja-JP" b="0" dirty="0" kumimoji="1" lang="en-US" sz="2000" u="sng">
                          <a:solidFill>
                            <a:srgbClr val="FF0000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24</a:t>
                      </a:r>
                      <a:r>
                        <a:rPr altLang="en-US" b="0" dirty="0" kumimoji="1" lang="ja-JP" sz="2000" u="sng">
                          <a:solidFill>
                            <a:srgbClr val="FF0000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日（木）まで）に</a:t>
                      </a:r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送付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12</a:t>
                      </a: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月上旬～中旬に送付</a:t>
                      </a:r>
                      <a:endParaRPr altLang="ja-JP" b="0" dirty="0" kumimoji="1" lang="en-US" sz="20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（出願した者のみ）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7789128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r>
                        <a:rPr altLang="en-US" b="0" dirty="0" kumimoji="1" lang="ja-JP" sz="2000" u="none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第２期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8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31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日（月） </a:t>
                      </a:r>
                      <a:endParaRPr altLang="ja-JP" dirty="0" kern="1200" kumimoji="1" lang="en-US" sz="1600">
                        <a:solidFill>
                          <a:schemeClr val="dk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 　～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10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2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日（金）（必着）</a:t>
                      </a:r>
                      <a:endParaRPr altLang="ja-JP" dirty="0" kern="1200" kumimoji="1" lang="en-US" sz="1600">
                        <a:solidFill>
                          <a:schemeClr val="dk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（または</a:t>
                      </a:r>
                      <a:endParaRPr altLang="ja-JP" dirty="0" kern="1200" kumimoji="1" lang="en-US" sz="1600">
                        <a:solidFill>
                          <a:schemeClr val="dk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+mn-cs"/>
                      </a:endParaRPr>
                    </a:p>
                    <a:p>
                      <a:pPr algn="l"/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　　　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9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月</a:t>
                      </a:r>
                      <a:r>
                        <a:rPr altLang="ja-JP" dirty="0" kern="1200" kumimoji="1" lang="en-US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30</a:t>
                      </a:r>
                      <a:r>
                        <a:rPr altLang="en-US" dirty="0" kern="1200" kumimoji="1" lang="ja-JP" sz="1600">
                          <a:solidFill>
                            <a:schemeClr val="dk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+mn-cs"/>
                        </a:rPr>
                        <a:t>日（水）消印有効）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11</a:t>
                      </a:r>
                      <a:r>
                        <a:rPr altLang="en-US" b="0" dirty="0" kumimoji="1" lang="ja-JP" sz="20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月下旬に送付</a:t>
                      </a:r>
                      <a:endParaRPr altLang="ja-JP" b="0" dirty="0" kumimoji="1" lang="en-US" sz="20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0" dirty="0" kumimoji="1" lang="ja-JP" sz="16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（出願した者のみ）</a:t>
                      </a:r>
                      <a:endParaRPr altLang="en-US" b="0" dirty="0" kumimoji="1" lang="ja-JP" sz="1600" u="none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altLang="en-US" b="0" dirty="0" kumimoji="1" lang="ja-JP" sz="16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905536"/>
                  </a:ext>
                </a:extLst>
              </a:tr>
            </a:tbl>
          </a:graphicData>
        </a:graphic>
      </p:graphicFrame>
      <p:sp>
        <p:nvSpPr>
          <p:cNvPr id="9" name="Rectangle 15">
            <a:extLst>
              <a:ext uri="{FF2B5EF4-FFF2-40B4-BE49-F238E27FC236}">
                <a16:creationId xmlns:a16="http://schemas.microsoft.com/office/drawing/2014/main" id="{729CBF3F-F606-42FC-8CBB-6F65F82A2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【P</a:t>
            </a: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２～３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5A9511A6-F130-4AD1-AA84-1B71EE73D9C4}"/>
              </a:ext>
            </a:extLst>
          </p:cNvPr>
          <p:cNvSpPr/>
          <p:nvPr/>
        </p:nvSpPr>
        <p:spPr>
          <a:xfrm>
            <a:off x="163006" y="909000"/>
            <a:ext cx="8800991" cy="677108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3600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 請 期 間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1962642584"/>
      </p:ext>
    </p:extLst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15"/>
          <p:cNvSpPr>
            <a:spLocks noChangeArrowheads="1"/>
          </p:cNvSpPr>
          <p:nvPr/>
        </p:nvSpPr>
        <p:spPr bwMode="auto">
          <a:xfrm>
            <a:off x="496889" y="37578"/>
            <a:ext cx="2491111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【P4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7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,38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64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3AF063D-F52A-41C5-BC4E-BF7740391E3A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7162800" y="6534287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EB99C81-28D7-41D1-BE21-A12FAA09D35B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852C70-9124-4DF5-B572-46D1CC15D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1" y="1643400"/>
            <a:ext cx="8640000" cy="633600"/>
          </a:xfrm>
          <a:prstGeom prst="rect">
            <a:avLst/>
          </a:prstGeom>
          <a:solidFill>
            <a:srgbClr val="DDF2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/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en-US" dirty="0" lang="ja-JP" sz="2400">
                <a:solidFill>
                  <a:srgbClr val="000000"/>
                </a:solidFill>
                <a:latin typeface="Arial"/>
                <a:ea typeface="ＭＳ Ｐゴシック"/>
              </a:rPr>
              <a:t>　</a:t>
            </a:r>
            <a:r>
              <a:rPr altLang="ja-JP" b="0" baseline="0" cap="none" dirty="0" i="0" kern="1200" kumimoji="1" lang="en-US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【A】</a:t>
            </a:r>
            <a:r>
              <a:rPr altLang="en-US" b="0" baseline="0" cap="none" dirty="0" i="0" kern="1200" kumimoji="1" lang="ja-JP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受験上の配慮申請書（必須）</a:t>
            </a:r>
            <a:endParaRPr altLang="ja-JP" b="0" baseline="0" cap="none" dirty="0" i="0" kern="1200" kumimoji="1" lang="en-US" noProof="0" normalizeH="0" spc="0" strike="noStrike" sz="2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D83EA88-23BD-4345-8FF4-5B128351ACC7}"/>
              </a:ext>
            </a:extLst>
          </p:cNvPr>
          <p:cNvSpPr/>
          <p:nvPr/>
        </p:nvSpPr>
        <p:spPr bwMode="auto">
          <a:xfrm>
            <a:off x="0" y="2421000"/>
            <a:ext cx="8964000" cy="86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1800">
                <a:solidFill>
                  <a:schemeClr val="tx1"/>
                </a:solidFill>
              </a:rPr>
              <a:t>　</a:t>
            </a: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志願者本人のマイページからダウンロードした申請書を使用してください。</a:t>
            </a:r>
            <a:endParaRPr altLang="ja-JP" dirty="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</a:t>
            </a:r>
            <a:r>
              <a:rPr altLang="en-US" dirty="0" lang="ja-JP" sz="18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志願者，保護者，担当の教員（学級担任等）等で相談の上，</a:t>
            </a: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記入してください</a:t>
            </a:r>
            <a:r>
              <a:rPr altLang="en-US" dirty="0" lang="ja-JP" sz="20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。</a:t>
            </a:r>
            <a:endParaRPr altLang="ja-JP" dirty="0" lang="en-US" sz="20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endParaRPr altLang="ja-JP" dirty="0" lang="en-US" sz="200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83A70D3A-786E-423D-A1DC-451BC5B85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001" y="3327526"/>
            <a:ext cx="8640000" cy="633600"/>
          </a:xfrm>
          <a:prstGeom prst="rect">
            <a:avLst/>
          </a:prstGeom>
          <a:solidFill>
            <a:srgbClr val="DDF2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/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l" defTabSz="914400" eaLnBrk="1" fontAlgn="base" hangingPunct="1" indent="0" latinLnBrk="0" lvl="0" marL="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1200" kumimoji="1" lang="en-US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【B】</a:t>
            </a:r>
            <a:r>
              <a:rPr altLang="en-US" b="0" baseline="0" cap="none" dirty="0" i="0" kern="1200" kumimoji="1" lang="ja-JP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診断書（</a:t>
            </a:r>
            <a:r>
              <a:rPr altLang="en-US" dirty="0" lang="ja-JP" sz="22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必須）</a:t>
            </a:r>
            <a:endParaRPr altLang="ja-JP" b="0" baseline="0" cap="none" dirty="0" i="0" kern="1200" kumimoji="1" lang="en-US" noProof="0" normalizeH="0" spc="0" strike="noStrike" sz="2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B3B9647D-7166-450F-B0A3-9189472AA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52" y="4717463"/>
            <a:ext cx="8640000" cy="633600"/>
          </a:xfrm>
          <a:prstGeom prst="rect">
            <a:avLst/>
          </a:prstGeom>
          <a:solidFill>
            <a:srgbClr val="DDF2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/>
          <a:lstStyle>
            <a:lvl1pPr algn="l" eaLnBrk="0" fontAlgn="base" hangingPunct="0" indent="-342900" marL="342900" rtl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eaLnBrk="0" fontAlgn="base" hangingPunct="0" indent="-285750" marL="742950" rtl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algn="l" eaLnBrk="0" fontAlgn="base" hangingPunct="0" indent="-228600" marL="1143000" rtl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algn="l" eaLnBrk="0" fontAlgn="base" hangingPunct="0" indent="-228600" marL="1600200" rtl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algn="l" eaLnBrk="0" fontAlgn="base" hangingPunct="0" indent="-228600" marL="20574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algn="l" fontAlgn="base" indent="-228600" marL="25146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algn="l" fontAlgn="base" indent="-228600" marL="29718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algn="l" fontAlgn="base" indent="-228600" marL="34290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algn="l" fontAlgn="base" indent="-228600" marL="3886200" rtl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 indent="0" lvl="0" mar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altLang="en-US" b="0" baseline="0" cap="none" dirty="0" i="0" kern="1200" kumimoji="1" lang="ja-JP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　</a:t>
            </a:r>
            <a:r>
              <a:rPr altLang="ja-JP" b="0" baseline="0" cap="none" dirty="0" i="0" kern="1200" kumimoji="1" lang="en-US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【C】</a:t>
            </a:r>
            <a:r>
              <a:rPr altLang="en-US" b="0" baseline="0" cap="none" dirty="0" i="0" kern="1200" kumimoji="1" lang="ja-JP" noProof="0" normalizeH="0" spc="0" strike="noStrike" sz="2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状況</a:t>
            </a:r>
            <a:r>
              <a:rPr altLang="en-US" dirty="0" lang="ja-JP" sz="22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報告書</a:t>
            </a:r>
            <a:r>
              <a:rPr altLang="en-US" dirty="0" lang="ja-JP" sz="2200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（今年度から必須）</a:t>
            </a:r>
            <a:endParaRPr altLang="ja-JP" b="0" baseline="0" cap="none" dirty="0" i="0" kern="1200" kumimoji="1" lang="en-US" noProof="0" normalizeH="0" spc="0" strike="noStrike" sz="2200" u="none">
              <a:ln>
                <a:noFill/>
              </a:ln>
              <a:solidFill>
                <a:srgbClr val="FF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7561B0E-A67C-4EF4-8F5F-1A3EEE28E55C}"/>
              </a:ext>
            </a:extLst>
          </p:cNvPr>
          <p:cNvSpPr/>
          <p:nvPr/>
        </p:nvSpPr>
        <p:spPr bwMode="auto">
          <a:xfrm>
            <a:off x="0" y="4091063"/>
            <a:ext cx="8748000" cy="50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2000">
                <a:solidFill>
                  <a:schemeClr val="tx1"/>
                </a:solidFill>
              </a:rPr>
              <a:t>　</a:t>
            </a: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障害の区分に対応した所定の様式を使用してください。</a:t>
            </a:r>
            <a:endParaRPr altLang="ja-JP" dirty="0" lang="en-US" sz="18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159CB6BF-3534-49BF-8722-0B00DFE92388}"/>
              </a:ext>
            </a:extLst>
          </p:cNvPr>
          <p:cNvSpPr/>
          <p:nvPr/>
        </p:nvSpPr>
        <p:spPr bwMode="auto">
          <a:xfrm>
            <a:off x="0" y="5509499"/>
            <a:ext cx="8964000" cy="1329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t" anchorCtr="0" bIns="45720" compatLnSpc="1" lIns="216000" numCol="1" rIns="91440" rtlCol="0" tIns="45720" vert="horz" wrap="square">
            <a:prstTxWarp prst="textNoShape">
              <a:avLst/>
            </a:prstTxWarp>
          </a:bodyPr>
          <a:lstStyle/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1800">
                <a:solidFill>
                  <a:schemeClr val="tx1"/>
                </a:solidFill>
              </a:rPr>
              <a:t>　</a:t>
            </a: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高校等での状況を担当の教員（学級担任等）が記入してください。</a:t>
            </a:r>
            <a:endParaRPr altLang="ja-JP" dirty="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配慮事項は高校等での配慮実施状況等にかかわらず，必要に応じて申請すること　</a:t>
            </a:r>
            <a:endParaRPr altLang="ja-JP" dirty="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</a:pP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ができます。</a:t>
            </a:r>
            <a:endParaRPr altLang="ja-JP" dirty="0" lang="en-US" sz="1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 charset="2" panose="05000000000000000000" pitchFamily="2" typeface="Wingdings"/>
              <a:buChar char="l"/>
            </a:pPr>
            <a:r>
              <a:rPr altLang="en-US" dirty="0" lang="ja-JP" sz="1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 事前的改善措置（基礎的環境整備）も提供している配慮として記入してください。</a:t>
            </a:r>
            <a:endParaRPr altLang="ja-JP" dirty="0" lang="en-US" sz="18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2CFF26B-5434-4CF7-9D3E-CBEB35359CAA}"/>
              </a:ext>
            </a:extLst>
          </p:cNvPr>
          <p:cNvSpPr/>
          <p:nvPr/>
        </p:nvSpPr>
        <p:spPr>
          <a:xfrm>
            <a:off x="179999" y="837000"/>
            <a:ext cx="8671566" cy="633868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 請 書 類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7</a:t>
            </a:fld>
            <a:endParaRPr altLang="ja-JP" dirty="0"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5C8DF7D-5D51-43A9-A73C-CCB4AA429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000" y="1616138"/>
            <a:ext cx="8676000" cy="9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200">
                <a:latin charset="-128" panose="020B0604030504040204" pitchFamily="50" typeface="メイリオ"/>
                <a:ea charset="-128" panose="020B0604030504040204" pitchFamily="50" typeface="メイリオ"/>
              </a:rPr>
              <a:t>　申請書類の様式（スライド６参照）は，共通テスト出願サイトのマイページ等から志願者が各自でダウンロード・印刷します。</a:t>
            </a:r>
            <a:endParaRPr altLang="ja-JP" dirty="0" lang="en-US" sz="22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000"/>
              <a:t>　</a:t>
            </a:r>
            <a:endParaRPr altLang="ja-JP" dirty="0" lang="en-US" sz="1200"/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endParaRPr altLang="ja-JP" dirty="0" lang="en-US" sz="1200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37775FC9-8266-4AB5-8C5C-5EE66679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936577"/>
              </p:ext>
            </p:extLst>
          </p:nvPr>
        </p:nvGraphicFramePr>
        <p:xfrm>
          <a:off x="342000" y="2519107"/>
          <a:ext cx="8513999" cy="2997893"/>
        </p:xfrm>
        <a:graphic>
          <a:graphicData uri="http://schemas.openxmlformats.org/drawingml/2006/table">
            <a:tbl>
              <a:tblPr bandRow="1" firstRow="1">
                <a:tableStyleId>{5C22544A-7EE6-4342-B048-85BDC9FD1C3A}</a:tableStyleId>
              </a:tblPr>
              <a:tblGrid>
                <a:gridCol w="2811226">
                  <a:extLst>
                    <a:ext uri="{9D8B030D-6E8A-4147-A177-3AD203B41FA5}">
                      <a16:colId xmlns:a16="http://schemas.microsoft.com/office/drawing/2014/main" val="2908479579"/>
                    </a:ext>
                  </a:extLst>
                </a:gridCol>
                <a:gridCol w="5702773">
                  <a:extLst>
                    <a:ext uri="{9D8B030D-6E8A-4147-A177-3AD203B41FA5}">
                      <a16:colId xmlns:a16="http://schemas.microsoft.com/office/drawing/2014/main" val="4197018795"/>
                    </a:ext>
                  </a:extLst>
                </a:gridCol>
              </a:tblGrid>
              <a:tr h="677705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en-US" b="1" dirty="0" kumimoji="1" lang="ja-JP" spc="600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申請書類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None/>
                        <a:tabLst/>
                        <a:defRPr/>
                      </a:pPr>
                      <a:r>
                        <a:rPr altLang="en-US" b="1" dirty="0" kern="100" kumimoji="1" lang="ja-JP" sz="1800">
                          <a:solidFill>
                            <a:schemeClr val="bg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Times New Roman"/>
                        </a:rPr>
                        <a:t>入手方法</a:t>
                      </a:r>
                      <a:endParaRPr altLang="ja-JP" b="1" dirty="0" kern="100" kumimoji="1" lang="en-US" sz="1800">
                        <a:solidFill>
                          <a:schemeClr val="bg1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Times New Roman"/>
                      </a:endParaRPr>
                    </a:p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None/>
                        <a:tabLst/>
                        <a:defRPr/>
                      </a:pPr>
                      <a:r>
                        <a:rPr altLang="en-US" b="0" dirty="0" kern="100" kumimoji="1" lang="ja-JP" sz="1600">
                          <a:solidFill>
                            <a:schemeClr val="bg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Times New Roman"/>
                        </a:rPr>
                        <a:t>（ファイル形式）</a:t>
                      </a:r>
                      <a:endParaRPr altLang="ja-JP" b="1" dirty="0" kern="100" kumimoji="1" lang="ja-JP" sz="1600">
                        <a:solidFill>
                          <a:schemeClr val="bg1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Times New Roman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bg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4991121"/>
                  </a:ext>
                </a:extLst>
              </a:tr>
              <a:tr h="912190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pc="600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【A】</a:t>
                      </a:r>
                      <a:r>
                        <a:rPr altLang="en-US" b="0" dirty="0" kumimoji="1" lang="ja-JP" spc="600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受験上の</a:t>
                      </a:r>
                      <a:br>
                        <a:rPr altLang="ja-JP" b="0" dirty="0" kumimoji="1" lang="en-US" spc="600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</a:br>
                      <a:r>
                        <a:rPr altLang="en-US" b="0" dirty="0" kumimoji="1" lang="ja-JP" spc="600" sz="1800"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配慮申請書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eaLnBrk="1" fontAlgn="auto" hangingPunct="1" indent="-285750" latinLnBrk="0" lvl="0" marL="28575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r>
                        <a:rPr altLang="en-US" b="0" dirty="0" kern="100" kumimoji="1" lang="ja-JP" sz="1800">
                          <a:solidFill>
                            <a:schemeClr val="dk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Times New Roman"/>
                        </a:rPr>
                        <a:t>マイページ（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PDF</a:t>
                      </a:r>
                      <a:r>
                        <a:rPr altLang="en-US" b="0" dirty="0" kern="100" kumimoji="1" lang="ja-JP" sz="1800">
                          <a:solidFill>
                            <a:schemeClr val="dk1"/>
                          </a:solidFill>
                          <a:effectLst/>
                          <a:latin charset="-128" panose="020B0604030504040204" pitchFamily="50" typeface="メイリオ"/>
                          <a:ea charset="-128" panose="020B0604030504040204" pitchFamily="50" typeface="メイリオ"/>
                          <a:cs typeface="Times New Roman"/>
                        </a:rPr>
                        <a:t>）</a:t>
                      </a:r>
                      <a:endParaRPr altLang="ja-JP" b="0" dirty="0" kern="100" kumimoji="1" lang="ja-JP" sz="1800">
                        <a:solidFill>
                          <a:schemeClr val="dk1"/>
                        </a:solidFill>
                        <a:effectLst/>
                        <a:latin charset="-128" panose="020B0604030504040204" pitchFamily="50" typeface="メイリオ"/>
                        <a:ea charset="-128" panose="020B0604030504040204" pitchFamily="50" typeface="メイリオ"/>
                        <a:cs typeface="Times New Roman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438326"/>
                  </a:ext>
                </a:extLst>
              </a:tr>
              <a:tr h="714104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pc="600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【B】</a:t>
                      </a:r>
                      <a:r>
                        <a:rPr altLang="en-US" b="0" dirty="0" kumimoji="1" lang="ja-JP" spc="600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診断書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defTabSz="914400" eaLnBrk="1" fontAlgn="auto" hangingPunct="1" indent="-285750" latinLnBrk="0" lvl="0" marL="28575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マイページ（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PDF</a:t>
                      </a: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）</a:t>
                      </a:r>
                      <a:endParaRPr altLang="ja-JP" b="0" dirty="0" kumimoji="1" lang="en-US" sz="18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l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None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　</a:t>
                      </a:r>
                      <a:r>
                        <a:rPr altLang="en-US" b="0" dirty="0" kumimoji="1" lang="ja-JP" sz="14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　</a:t>
                      </a:r>
                      <a:r>
                        <a:rPr altLang="en-US" b="0" dirty="0" kumimoji="1" lang="ja-JP" sz="12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または</a:t>
                      </a:r>
                      <a:endParaRPr altLang="ja-JP" b="0" dirty="0" kumimoji="1" lang="en-US" sz="12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  <a:p>
                      <a:pPr algn="l" defTabSz="914400" eaLnBrk="1" fontAlgn="auto" hangingPunct="1" indent="-285750" latinLnBrk="0" lvl="0" marL="285750" marR="0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大学入試センターのウェブサイト（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PDF</a:t>
                      </a: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／</a:t>
                      </a:r>
                      <a:r>
                        <a:rPr altLang="ja-JP" b="0" dirty="0" kumimoji="1" lang="en-US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Word</a:t>
                      </a:r>
                      <a:r>
                        <a:rPr altLang="en-US" b="0" dirty="0" kumimoji="1" lang="ja-JP" sz="18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）</a:t>
                      </a:r>
                      <a:endParaRPr altLang="ja-JP" b="0" dirty="0" kumimoji="1" lang="en-US" sz="1800">
                        <a:solidFill>
                          <a:schemeClr val="tx1"/>
                        </a:solidFill>
                        <a:latin charset="-128" panose="020B0604030504040204" pitchFamily="50" typeface="メイリオ"/>
                        <a:ea charset="-128" panose="020B0604030504040204" pitchFamily="50" typeface="メイリオ"/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1094"/>
                  </a:ext>
                </a:extLst>
              </a:tr>
              <a:tr h="693894">
                <a:tc>
                  <a:txBody>
                    <a:bodyPr/>
                    <a:lstStyle/>
                    <a:p>
                      <a:pPr algn="ctr" defTabSz="914400" eaLnBrk="1" fontAlgn="auto" hangingPunct="1" indent="0" latinLnBrk="0" lvl="0" marL="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altLang="ja-JP" b="0" dirty="0" kumimoji="1" lang="en-US" spc="600" sz="16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【C】</a:t>
                      </a:r>
                      <a:r>
                        <a:rPr altLang="en-US" b="0" dirty="0" kumimoji="1" lang="ja-JP" spc="600" sz="1600">
                          <a:solidFill>
                            <a:schemeClr val="tx1"/>
                          </a:solidFill>
                          <a:latin charset="-128" panose="020B0604030504040204" pitchFamily="50" typeface="メイリオ"/>
                          <a:ea charset="-128" panose="020B0604030504040204" pitchFamily="50" typeface="メイリオ"/>
                        </a:rPr>
                        <a:t>状況報告書</a:t>
                      </a: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DF2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defTabSz="914400" eaLnBrk="1" fontAlgn="auto" hangingPunct="1" indent="-285750" latinLnBrk="0" lvl="0" marL="285750" marR="0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charset="0" panose="020B0604020202020204" pitchFamily="34" typeface="Arial"/>
                        <a:buChar char="•"/>
                        <a:tabLst/>
                        <a:defRPr/>
                      </a:pPr>
                      <a:endParaRPr altLang="ja-JP" b="0" dirty="0" kumimoji="1" lang="en-US" sz="18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L>
                    <a:lnR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R>
                    <a:lnT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T>
                    <a:lnB algn="ctr" cap="flat" cmpd="sng" w="12700">
                      <a:solidFill>
                        <a:schemeClr val="tx1"/>
                      </a:solidFill>
                      <a:prstDash val="solid"/>
                      <a:round/>
                      <a:headEnd len="med" type="none" w="med"/>
                      <a:tailEnd len="med" type="none" w="med"/>
                    </a:lnB>
                    <a:lnTlToBr cmpd="sng" w="12700">
                      <a:noFill/>
                      <a:prstDash val="solid"/>
                    </a:lnTlToBr>
                    <a:lnBlToTr cmpd="sng" w="12700">
                      <a:noFill/>
                      <a:prstDash val="solid"/>
                    </a:lnBlToTr>
                    <a:solidFill>
                      <a:srgbClr val="DAED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4067672"/>
                  </a:ext>
                </a:extLst>
              </a:tr>
            </a:tbl>
          </a:graphicData>
        </a:graphic>
      </p:graphicFrame>
      <p:sp>
        <p:nvSpPr>
          <p:cNvPr id="10" name="Rectangle 15">
            <a:extLst>
              <a:ext uri="{FF2B5EF4-FFF2-40B4-BE49-F238E27FC236}">
                <a16:creationId xmlns:a16="http://schemas.microsoft.com/office/drawing/2014/main" id="{8BD36018-965A-43C3-8340-62F4D79B6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l" defTabSz="914400" eaLnBrk="1" fontAlgn="base" hangingPunct="1" indent="-342900" latinLnBrk="0" lvl="0" marL="342900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【P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6</a:t>
            </a: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7</a:t>
            </a: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FE7331E-7EC1-4BF4-8EF5-399BBB262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000" y="5733000"/>
            <a:ext cx="8568000" cy="725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indent="0" marL="0">
              <a:spcBef>
                <a:spcPts val="0"/>
              </a:spcBef>
              <a:buNone/>
            </a:pP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事前に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マイページの作成が必要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です。</a:t>
            </a:r>
            <a:endParaRPr altLang="ja-JP" dirty="0" lang="en-US" sz="12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2505B65-41A2-4556-94BA-BF9C04AC3196}"/>
              </a:ext>
            </a:extLst>
          </p:cNvPr>
          <p:cNvSpPr/>
          <p:nvPr/>
        </p:nvSpPr>
        <p:spPr>
          <a:xfrm>
            <a:off x="287996" y="837000"/>
            <a:ext cx="8622003" cy="61090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申請書類の入手方法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315223552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ctangle 3"/>
          <p:cNvSpPr txBox="1">
            <a:spLocks noChangeArrowheads="1"/>
          </p:cNvSpPr>
          <p:nvPr/>
        </p:nvSpPr>
        <p:spPr bwMode="auto">
          <a:xfrm>
            <a:off x="261504" y="1595924"/>
            <a:ext cx="8712000" cy="48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出願手続きは，志願者個人単位での</a:t>
            </a: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Web</a:t>
            </a:r>
            <a:r>
              <a:rPr altLang="ja-JP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出願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で</a:t>
            </a:r>
            <a:r>
              <a:rPr altLang="ja-JP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すが，「受験上の配慮」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を希望する場合は，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申請書類を大学入試センターへ</a:t>
            </a:r>
            <a:r>
              <a:rPr altLang="ja-JP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郵送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する必要があり</a:t>
            </a:r>
            <a:r>
              <a:rPr altLang="ja-JP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ます</a:t>
            </a:r>
            <a:r>
              <a:rPr altLang="ja-JP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endParaRPr altLang="en-US" dirty="0" lang="ja-JP" sz="12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学校で取りまとめて郵送しても，申請者個人で郵送しても差し支えありません。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「受験上の配慮申請」を行っただけでは，共通テストに　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出願したことにはなりません。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11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ja-JP" dirty="0" lang="en-US" sz="2400">
                <a:latin charset="-128" panose="020B0604030504040204" pitchFamily="50" typeface="メイリオ"/>
                <a:ea charset="-128" panose="020B0604030504040204" pitchFamily="50" typeface="メイリオ"/>
              </a:rPr>
              <a:t>※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出願手続きは申請書類をダウンロードしたアカウントを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使用して行ってください。</a:t>
            </a:r>
            <a:endParaRPr altLang="ja-JP" dirty="0" lang="en-US" sz="2000"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D95409D2-FC94-4292-9A2F-3FC3210A24E9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6750"/>
            <a:ext cx="1981200" cy="476250"/>
          </a:xfrm>
        </p:spPr>
        <p:txBody>
          <a:bodyPr/>
          <a:lstStyle/>
          <a:p>
            <a:pPr>
              <a:defRPr/>
            </a:pPr>
            <a:fld id="{198FBEA1-C32F-40FF-90BF-88E25CC95112}" type="slidenum">
              <a:rPr altLang="ja-JP" lang="en-US" smtClean="0"/>
              <a:pPr>
                <a:defRPr/>
              </a:pPr>
              <a:t>8</a:t>
            </a:fld>
            <a:endParaRPr altLang="ja-JP" dirty="0" lang="en-US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D150EB71-577F-4891-BFB1-F2B87B45ED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【P</a:t>
            </a: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３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DC40F45-160C-49D4-A533-E536E455CA3B}"/>
              </a:ext>
            </a:extLst>
          </p:cNvPr>
          <p:cNvSpPr/>
          <p:nvPr/>
        </p:nvSpPr>
        <p:spPr>
          <a:xfrm>
            <a:off x="261505" y="837000"/>
            <a:ext cx="8486496" cy="61090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chemeClr val="tx1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申 請 方 法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224347308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1DDD387-6ADA-4277-A939-D2BECFB56893}"/>
              </a:ext>
            </a:extLst>
          </p:cNvPr>
          <p:cNvSpPr>
            <a:spLocks noGrp="1"/>
          </p:cNvSpPr>
          <p:nvPr>
            <p:ph idx="12" sz="quarter" type="sldNum"/>
          </p:nvPr>
        </p:nvSpPr>
        <p:spPr>
          <a:xfrm>
            <a:off x="6553201" y="6337126"/>
            <a:ext cx="1981200" cy="476250"/>
          </a:xfrm>
        </p:spPr>
        <p:txBody>
          <a:bodyPr/>
          <a:lstStyle/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C593B7-9AB8-4606-9DB9-3538C20A544A}" type="slidenum">
              <a:rPr altLang="ja-JP" b="0" baseline="0" cap="none" i="0" kern="1200" kumimoji="0" lang="en-US" noProof="0" normalizeH="0" smtClean="0" spc="0" strike="noStrike" sz="12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0" panose="020B0604030504040204" pitchFamily="34" typeface="Verdana"/>
                <a:ea charset="-128" panose="020B0600070205080204" pitchFamily="50" typeface="ＭＳ Ｐゴシック"/>
                <a:cs typeface="+mn-cs"/>
              </a:rPr>
              <a:pPr algn="r" defTabSz="914400" eaLnBrk="1" fontAlgn="base" hangingPunct="1" indent="0" latinLnBrk="0" lvl="0" marL="0" marR="0" rtl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altLang="ja-JP" b="0" baseline="0" cap="none" dirty="0" i="0" kern="1200" kumimoji="0" lang="en-US" noProof="0" normalizeH="0" spc="0" strike="noStrike" sz="12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anose="020B0604030504040204" pitchFamily="34" typeface="Verdana"/>
              <a:ea charset="-128" panose="020B0600070205080204" pitchFamily="50" typeface="ＭＳ Ｐゴシック"/>
              <a:cs typeface="+mn-cs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CCAEE8-41AC-4E8E-BE1C-5346F018B9B5}"/>
              </a:ext>
            </a:extLst>
          </p:cNvPr>
          <p:cNvSpPr/>
          <p:nvPr/>
        </p:nvSpPr>
        <p:spPr>
          <a:xfrm>
            <a:off x="180000" y="1668680"/>
            <a:ext cx="8712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　配慮事項については，志願者からの申請に基づき，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大学入試センターで審査の上，決定</a:t>
            </a:r>
            <a:r>
              <a:rPr altLang="en-US" dirty="0" lang="ja-JP" sz="2400">
                <a:latin charset="-128" panose="020B0604030504040204" pitchFamily="50" typeface="メイリオ"/>
                <a:ea charset="-128" panose="020B0604030504040204" pitchFamily="50" typeface="メイリオ"/>
              </a:rPr>
              <a:t>します。決定に当たっては，個々の症状や状態等を総合的に判断します。</a:t>
            </a: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0" marL="0">
              <a:spcBef>
                <a:spcPts val="0"/>
              </a:spcBef>
              <a:buNone/>
            </a:pPr>
            <a:endParaRPr altLang="ja-JP" dirty="0" lang="en-US" sz="2400"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b="0" baseline="0" cap="none" dirty="0" i="0" kern="1200" kumimoji="1" lang="ja-JP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　大学入試センターで審査の上，決定した配慮事項については</a:t>
            </a:r>
            <a:r>
              <a:rPr altLang="en-US" b="0" baseline="0" cap="none" dirty="0" i="0" kern="1200" kumimoji="1" lang="ja-JP" noProof="0" normalizeH="0" spc="0" strike="noStrike" sz="2400" u="sng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再審査は行いません。</a:t>
            </a:r>
            <a:endParaRPr altLang="ja-JP" b="0" baseline="0" cap="none" dirty="0" i="0" kern="1200" kumimoji="1" lang="en-US" noProof="0" normalizeH="0" spc="0" strike="noStrike" sz="2400" u="sng">
              <a:ln>
                <a:noFill/>
              </a:ln>
              <a:solidFill>
                <a:srgbClr val="FF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>
              <a:spcBef>
                <a:spcPts val="0"/>
              </a:spcBef>
            </a:pPr>
            <a:endParaRPr altLang="ja-JP" dirty="0" lang="en-US" sz="2400" u="sng">
              <a:solidFill>
                <a:srgbClr val="FF0000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  <a:p>
            <a:pPr eaLnBrk="1" hangingPunct="1" indent="-342900" marL="342900">
              <a:spcBef>
                <a:spcPts val="0"/>
              </a:spcBef>
              <a:buFont charset="2" panose="05000000000000000000" pitchFamily="2" typeface="Wingdings"/>
              <a:buChar char="l"/>
            </a:pP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　審査結果等の</a:t>
            </a:r>
            <a:r>
              <a:rPr altLang="en-US" dirty="0" lang="ja-JP" sz="2400" u="sng">
                <a:solidFill>
                  <a:srgbClr val="FF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通知書は，在学している学校に送付</a:t>
            </a: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します。（ 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P31</a:t>
            </a: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34 </a:t>
            </a: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）</a:t>
            </a:r>
            <a:endParaRPr altLang="ja-JP" b="0" baseline="0" cap="none" dirty="0" i="0" kern="1200" kumimoji="1" lang="en-US" noProof="0" normalizeH="0" spc="0" strike="noStrike" sz="24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23F13462-4085-4A70-97E1-F10A81806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6889" y="37578"/>
            <a:ext cx="1698625" cy="65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>
            <a:lvl1pPr indent="-342900" marL="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eaLnBrk="1" hangingPunct="1" lvl="0">
              <a:buNone/>
              <a:defRPr/>
            </a:pPr>
            <a:r>
              <a:rPr altLang="ja-JP" b="0" baseline="0" cap="none" dirty="0" i="0" kern="1200" kumimoji="1" lang="en-US" noProof="0" normalizeH="0" spc="0" strike="noStrike" sz="2400" u="none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charset="-128" panose="020B0604030504040204" pitchFamily="50" typeface="メイリオ"/>
                <a:ea charset="-128" panose="020B0604030504040204" pitchFamily="50" typeface="メイリオ"/>
              </a:rPr>
              <a:t>【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P31</a:t>
            </a:r>
            <a:r>
              <a:rPr altLang="en-US" dirty="0" lang="ja-JP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～</a:t>
            </a:r>
            <a:r>
              <a:rPr altLang="ja-JP" dirty="0" lang="en-US" sz="24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34】 </a:t>
            </a:r>
            <a:r>
              <a:rPr altLang="en-US" b="0" baseline="0" cap="none" dirty="0" i="0" kern="1200" kumimoji="1" lang="ja-JP" noProof="0" normalizeH="0" spc="0" strike="noStrike" sz="2600" u="none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charset="0" panose="020B0604020202020204" pitchFamily="34" typeface="Arial"/>
                <a:ea charset="-128" panose="020B0600070205080204" pitchFamily="50" typeface="ＭＳ Ｐゴシック"/>
                <a:cs typeface="+mn-cs"/>
              </a:rPr>
              <a:t>　　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B7AB7C1-3D8A-4836-9C6C-3A20875836F3}"/>
              </a:ext>
            </a:extLst>
          </p:cNvPr>
          <p:cNvSpPr/>
          <p:nvPr/>
        </p:nvSpPr>
        <p:spPr>
          <a:xfrm>
            <a:off x="180000" y="874100"/>
            <a:ext cx="8568000" cy="610900"/>
          </a:xfrm>
          <a:prstGeom prst="rect">
            <a:avLst/>
          </a:prstGeom>
          <a:solidFill>
            <a:srgbClr val="FFFFE5"/>
          </a:solidFill>
          <a:ln>
            <a:solidFill>
              <a:srgbClr val="FFFF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0" rtlCol="0" tIns="108000"/>
          <a:lstStyle/>
          <a:p>
            <a:r>
              <a:rPr altLang="en-US" b="1" dirty="0" lang="ja-JP" sz="2800">
                <a:solidFill>
                  <a:prstClr val="black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 </a:t>
            </a:r>
            <a:r>
              <a:rPr altLang="en-US" b="1" dirty="0" lang="ja-JP" sz="2800">
                <a:solidFill>
                  <a:srgbClr val="000000"/>
                </a:solidFill>
                <a:latin charset="-128" panose="020B0604030504040204" pitchFamily="50" typeface="メイリオ"/>
                <a:ea charset="-128" panose="020B0604030504040204" pitchFamily="50" typeface="メイリオ"/>
              </a:rPr>
              <a:t>受験上の配慮事項の決定</a:t>
            </a:r>
            <a:endParaRPr altLang="ja-JP" b="1" dirty="0" lang="en-US" sz="2800">
              <a:solidFill>
                <a:schemeClr val="tx1"/>
              </a:solidFill>
              <a:latin charset="-128" panose="020B0604030504040204" pitchFamily="50" typeface="メイリオ"/>
              <a:ea charset="-128" panose="020B0604030504040204" pitchFamily="50" typeface="メイリオ"/>
            </a:endParaRPr>
          </a:p>
        </p:txBody>
      </p:sp>
    </p:spTree>
    <p:extLst>
      <p:ext uri="{BB962C8B-B14F-4D97-AF65-F5344CB8AC3E}">
        <p14:creationId xmlns:p14="http://schemas.microsoft.com/office/powerpoint/2010/main" val="477852000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268288" marR="0" indent="-268288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0</TotalTime>
  <Words>1353</Words>
  <Application>Microsoft Office PowerPoint</Application>
  <PresentationFormat>画面に合わせる (4:3)</PresentationFormat>
  <Paragraphs>159</Paragraphs>
  <Slides>11</Slides>
  <Notes>11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3</vt:i4>
      </vt:variant>
      <vt:variant>
        <vt:lpstr>スライド タイトル</vt:lpstr>
      </vt:variant>
      <vt:variant>
        <vt:i4>11</vt:i4>
      </vt:variant>
    </vt:vector>
  </HeadingPairs>
  <TitlesOfParts>
    <vt:vector size="22" baseType="lpstr">
      <vt:lpstr>HGSｺﾞｼｯｸE</vt:lpstr>
      <vt:lpstr>ＭＳ Ｐゴシック</vt:lpstr>
      <vt:lpstr>ＭＳ Ｐ明朝</vt:lpstr>
      <vt:lpstr>メイリオ</vt:lpstr>
      <vt:lpstr>Arial</vt:lpstr>
      <vt:lpstr>Times New Roman</vt:lpstr>
      <vt:lpstr>Verdana</vt:lpstr>
      <vt:lpstr>Wingdings</vt:lpstr>
      <vt:lpstr>標準デザイン</vt:lpstr>
      <vt:lpstr>1_標準デザイン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2026-06-17T09:04:30Z</dcterms:created>
  <dcterms:modified xsi:type="dcterms:W3CDTF">2026-06-17T09:32:05Z</dcterms:modified>
  <cp:revision>1</cp:revision>
  <dc:title>04_（資料４）R9受験上の配慮案内.pptx</dc:title>
</cp:coreProperties>
</file>